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handoutMasterIdLst>
    <p:handoutMasterId r:id="rId28"/>
  </p:handoutMasterIdLst>
  <p:sldIdLst>
    <p:sldId id="256" r:id="rId2"/>
    <p:sldId id="281" r:id="rId3"/>
    <p:sldId id="260" r:id="rId4"/>
    <p:sldId id="270" r:id="rId5"/>
    <p:sldId id="259" r:id="rId6"/>
    <p:sldId id="274" r:id="rId7"/>
    <p:sldId id="284" r:id="rId8"/>
    <p:sldId id="283" r:id="rId9"/>
    <p:sldId id="277" r:id="rId10"/>
    <p:sldId id="278" r:id="rId11"/>
    <p:sldId id="276" r:id="rId12"/>
    <p:sldId id="269" r:id="rId13"/>
    <p:sldId id="272" r:id="rId14"/>
    <p:sldId id="262" r:id="rId15"/>
    <p:sldId id="285" r:id="rId16"/>
    <p:sldId id="263" r:id="rId17"/>
    <p:sldId id="264" r:id="rId18"/>
    <p:sldId id="265" r:id="rId19"/>
    <p:sldId id="267" r:id="rId20"/>
    <p:sldId id="266" r:id="rId21"/>
    <p:sldId id="279" r:id="rId22"/>
    <p:sldId id="268" r:id="rId23"/>
    <p:sldId id="271" r:id="rId24"/>
    <p:sldId id="282"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64" d="100"/>
          <a:sy n="64" d="100"/>
        </p:scale>
        <p:origin x="-120" y="-102"/>
      </p:cViewPr>
      <p:guideLst>
        <p:guide orient="horz" pos="2160"/>
        <p:guide pos="2880"/>
      </p:guideLst>
    </p:cSldViewPr>
  </p:slideViewPr>
  <p:outlineViewPr>
    <p:cViewPr>
      <p:scale>
        <a:sx n="33" d="100"/>
        <a:sy n="33" d="100"/>
      </p:scale>
      <p:origin x="0" y="198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65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47957D2-7AB8-4D20-B352-43747EAE0546}" type="datetimeFigureOut">
              <a:rPr lang="en-US"/>
              <a:pPr>
                <a:defRPr/>
              </a:pPr>
              <a:t>9/21/2010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CB3AE7D-C08D-48E4-A465-A149131A3E8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258361-ED59-44AD-A0E6-522CF3398EE7}" type="datetimeFigureOut">
              <a:rPr lang="en-US"/>
              <a:pPr>
                <a:defRPr/>
              </a:pPr>
              <a:t>9/21/2010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8BDA7AF-ED3E-4646-BAF7-2721F0F22AB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Etiquette is about having the ability</a:t>
            </a:r>
            <a:r>
              <a:rPr lang="en-US" baseline="0" dirty="0" smtClean="0"/>
              <a:t> to present yourself as someone who can be taken seriously. It is a critical attribute for professional growth. If you are perceived as someone who cannot be trusted not to embarrass yourself or maintain your control in business and social situations, you will likely not be successful. </a:t>
            </a:r>
          </a:p>
          <a:p>
            <a:endParaRPr lang="en-US" baseline="0" dirty="0" smtClean="0"/>
          </a:p>
          <a:p>
            <a:r>
              <a:rPr lang="en-US" baseline="0" dirty="0" smtClean="0"/>
              <a:t>There are many written and unwritten rules and guidelines for etiquette. You can avoid most mistakes by sticking to the basics you learned in kindergarten – always being courteous and thoughtful. </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your responsibility to: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manners still</a:t>
            </a:r>
            <a:r>
              <a:rPr lang="en-US" baseline="0" dirty="0" smtClean="0"/>
              <a:t> matter…</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Close-toed shoes are preferable</a:t>
            </a:r>
            <a:r>
              <a:rPr lang="en-US" baseline="0" dirty="0" smtClean="0"/>
              <a:t> – no flip-flops under any circumstances! </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Technology is a wonderful thing</a:t>
            </a:r>
            <a:r>
              <a:rPr lang="en-US" baseline="0" dirty="0" smtClean="0"/>
              <a:t> when kept in check, but be careful that it does not cause you to blow it.</a:t>
            </a:r>
          </a:p>
          <a:p>
            <a:endParaRPr lang="en-US" baseline="0" dirty="0" smtClean="0"/>
          </a:p>
          <a:p>
            <a:r>
              <a:rPr lang="en-US" baseline="0" dirty="0" smtClean="0"/>
              <a:t>Employees who are chronically on the cell phone are seen as spending time on personal matters – this will hurt your chances for success.</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smart notes about e-mail</a:t>
            </a:r>
          </a:p>
          <a:p>
            <a:r>
              <a:rPr lang="en-US" dirty="0" smtClean="0"/>
              <a:t>You never who is blind-copied or who your message will be forwarded to so assume that it will be in tomorrow’s newspaper!</a:t>
            </a:r>
          </a:p>
          <a:p>
            <a:endParaRPr lang="en-US" dirty="0" smtClean="0"/>
          </a:p>
          <a:p>
            <a:r>
              <a:rPr lang="en-US" dirty="0" smtClean="0"/>
              <a:t>Do not be</a:t>
            </a:r>
            <a:r>
              <a:rPr lang="en-US" baseline="0" dirty="0" smtClean="0"/>
              <a:t> the person who forwards jokes, political or religious statements, or chain mail. Co-workers will be offended and think you waste time. </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If you find a back and forth conversation</a:t>
            </a:r>
            <a:r>
              <a:rPr lang="en-US" baseline="0" dirty="0" smtClean="0"/>
              <a:t> escalating, pick up the phone or drop-in instead. It will be more effective and you will be seen as someone who takes positive action. </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B2DF3C-3712-40CE-B52A-61FB5A845FBB}" type="slidenum">
              <a:rPr lang="en-US" smtClean="0"/>
              <a:pPr/>
              <a:t>18</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Project warmth and enthusiasm when making</a:t>
            </a:r>
            <a:r>
              <a:rPr lang="en-US" baseline="0" dirty="0" smtClean="0"/>
              <a:t> or receiving calls.</a:t>
            </a:r>
            <a:endParaRPr lang="en-US" dirty="0" smtClean="0"/>
          </a:p>
          <a:p>
            <a:endParaRPr lang="en-US" dirty="0" smtClean="0"/>
          </a:p>
          <a:p>
            <a:r>
              <a:rPr lang="en-US" dirty="0" smtClean="0"/>
              <a:t>Set up a professional voice mail message (you are not at home). Be sure that the caller does</a:t>
            </a:r>
            <a:r>
              <a:rPr lang="en-US" baseline="0" dirty="0" smtClean="0"/>
              <a:t> not get annoying messages such as mailbox full or get transferred to nowhere. If you are out of the office, leave a message so callers know when to expect a return call. Always return calls (at least once a day)</a:t>
            </a:r>
            <a:endParaRPr lang="en-US" dirty="0" smtClean="0"/>
          </a:p>
          <a:p>
            <a:endParaRPr lang="en-US" dirty="0" smtClean="0"/>
          </a:p>
          <a:p>
            <a:r>
              <a:rPr lang="en-US" dirty="0" smtClean="0"/>
              <a:t>If leaving a message on someone’s voice mail, always</a:t>
            </a:r>
            <a:r>
              <a:rPr lang="en-US" baseline="0" dirty="0" smtClean="0"/>
              <a:t> leave a clear message and give your telephone number slowly (twice).</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06AD1-6F0F-4FFB-96C4-37B43B433205}" type="slidenum">
              <a:rPr lang="en-US" smtClean="0"/>
              <a:pPr/>
              <a:t>19</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many young people, texting</a:t>
            </a:r>
            <a:r>
              <a:rPr lang="en-US" baseline="0" dirty="0" smtClean="0"/>
              <a:t> has become a preferred mode of communicating. Be careful not to rely solely on it for work purposes and use it appropriately.</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not engage in side conversations or comments during meeting. Do not text or check e-mail during meeting – pay attention.</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Dr. Phil </a:t>
            </a:r>
            <a:r>
              <a:rPr lang="en-US" dirty="0" err="1" smtClean="0"/>
              <a:t>Weast</a:t>
            </a:r>
            <a:r>
              <a:rPr lang="en-US" dirty="0" smtClean="0"/>
              <a:t>,</a:t>
            </a:r>
            <a:r>
              <a:rPr lang="en-US" baseline="0" dirty="0" smtClean="0"/>
              <a:t> this is Sally Smith, our new work-study. Sally, Dr. </a:t>
            </a:r>
            <a:r>
              <a:rPr lang="en-US" baseline="0" dirty="0" err="1" smtClean="0"/>
              <a:t>Weast</a:t>
            </a:r>
            <a:r>
              <a:rPr lang="en-US" baseline="0" dirty="0" smtClean="0"/>
              <a:t> is the Dean of Student Services. </a:t>
            </a: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C95CD-EF49-4756-BE9A-7B525F1B42E2}" type="slidenum">
              <a:rPr lang="en-US" smtClean="0"/>
              <a:pPr/>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Conduct</a:t>
            </a:r>
            <a:r>
              <a:rPr lang="en-US" baseline="0" dirty="0" smtClean="0"/>
              <a:t> quick exercise where students write their ideas</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study indicates that 40%</a:t>
            </a:r>
            <a:r>
              <a:rPr lang="en-US" baseline="0" dirty="0" smtClean="0"/>
              <a:t> of new hires do not work out because they cannot build good relationships with peers and subordinates.</a:t>
            </a:r>
          </a:p>
          <a:p>
            <a:endParaRPr lang="en-US" baseline="0" dirty="0" smtClean="0"/>
          </a:p>
          <a:p>
            <a:r>
              <a:rPr lang="en-US" baseline="0" dirty="0" smtClean="0"/>
              <a:t>(I recall a statistic in HR that 85% of employees who lost their jobs due to lack of personal skills not technical ability. Can’t cite source)</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not give out too much personal information (political affiliation, church affiliation, opinions on social issues) – keep it professional.</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good idea when you are a new employee to quietly observe</a:t>
            </a:r>
            <a:r>
              <a:rPr lang="en-US" baseline="0" dirty="0" smtClean="0"/>
              <a:t> your new work environment and get a solid grounding in how things work, who are the influencers are, who talks to who at the water fountain, who is not respected or liked. What do people wear? Is it a quiet office, or is there lots of banter and joking?  Avoid faux </a:t>
            </a:r>
            <a:r>
              <a:rPr lang="en-US" baseline="0" dirty="0" err="1" smtClean="0"/>
              <a:t>paus</a:t>
            </a:r>
            <a:r>
              <a:rPr lang="en-US" baseline="0" dirty="0" smtClean="0"/>
              <a:t>. </a:t>
            </a:r>
          </a:p>
          <a:p>
            <a:endParaRPr lang="en-US" baseline="0" dirty="0" smtClean="0"/>
          </a:p>
          <a:p>
            <a:r>
              <a:rPr lang="en-US" baseline="0" dirty="0" smtClean="0"/>
              <a:t>Do not assume that a particular style of clothing is acceptable just because one person wears it – dress like the majority of employees and always try to be pressed and neat. Buy an iron and board!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Impressing the boss is not enough.</a:t>
            </a:r>
            <a:r>
              <a:rPr lang="en-US" baseline="0" dirty="0" smtClean="0"/>
              <a:t> </a:t>
            </a:r>
            <a:r>
              <a:rPr lang="en-US" dirty="0" smtClean="0"/>
              <a:t>One</a:t>
            </a:r>
            <a:r>
              <a:rPr lang="en-US" baseline="0" dirty="0" smtClean="0"/>
              <a:t> of the biggest gaffes that I have seen a new employee make is to treat clerical or cleaning staff in a demeaning manner. It will call attention to you, and it is not the kind of attention you want. These people may have the power to help or hinder your career. So treat everyone thoughtfully and with respect.</a:t>
            </a:r>
          </a:p>
          <a:p>
            <a:endParaRPr lang="en-US" baseline="0" dirty="0" smtClean="0"/>
          </a:p>
          <a:p>
            <a:r>
              <a:rPr lang="en-US" baseline="0" dirty="0" smtClean="0"/>
              <a:t>You also don’t boost your status in the work group if you are the habitual “nay” </a:t>
            </a:r>
            <a:r>
              <a:rPr lang="en-US" baseline="0" dirty="0" err="1" smtClean="0"/>
              <a:t>sayer</a:t>
            </a:r>
            <a:r>
              <a:rPr lang="en-US" baseline="0" dirty="0" smtClean="0"/>
              <a:t> who always finds a way to interject “that won’t work”  or gives a hundred reasons not to try something new. </a:t>
            </a:r>
          </a:p>
          <a:p>
            <a:endParaRPr lang="en-US" baseline="0" dirty="0" smtClean="0"/>
          </a:p>
          <a:p>
            <a:r>
              <a:rPr lang="en-US" baseline="0" dirty="0" smtClean="0"/>
              <a:t>Probably the single most valued trait in an employee is someone who “plays” well with others – someone who cooperates and becomes part of the team. Someone who does not fit with the group is a manager’s nightmare.</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Employers expect workers</a:t>
            </a:r>
            <a:r>
              <a:rPr lang="en-US" baseline="0" dirty="0" smtClean="0"/>
              <a:t> to display work ethic and commitment. When you are a newbie and learning the job, take notes so you do not ask the same questions over and over again. Show enthusiasm and interest in learning new tasks. Be willing to take on new assignments. </a:t>
            </a:r>
          </a:p>
          <a:p>
            <a:endParaRPr lang="en-US" baseline="0" dirty="0" smtClean="0"/>
          </a:p>
          <a:p>
            <a:r>
              <a:rPr lang="en-US" baseline="0" dirty="0" smtClean="0"/>
              <a:t>Remember it is a job so stay busy and work hard. Coming in five minutes before the boss and leaving five minutes after the boss could be the wisest-spent ten minutes of the day!</a:t>
            </a:r>
          </a:p>
          <a:p>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see a co-worker with a heavy</a:t>
            </a:r>
            <a:r>
              <a:rPr lang="en-US" baseline="0" dirty="0" smtClean="0"/>
              <a:t> work load, offer to help with something. If you can’t help with a specific technical task, try  “Can I pick up lunch for you while I’m out?” </a:t>
            </a:r>
            <a:endParaRPr lang="en-US" dirty="0"/>
          </a:p>
        </p:txBody>
      </p:sp>
      <p:sp>
        <p:nvSpPr>
          <p:cNvPr id="4" name="Slide Number Placeholder 3"/>
          <p:cNvSpPr>
            <a:spLocks noGrp="1"/>
          </p:cNvSpPr>
          <p:nvPr>
            <p:ph type="sldNum" sz="quarter" idx="10"/>
          </p:nvPr>
        </p:nvSpPr>
        <p:spPr/>
        <p:txBody>
          <a:bodyPr/>
          <a:lstStyle/>
          <a:p>
            <a:pPr>
              <a:defRPr/>
            </a:pPr>
            <a:fld id="{88BDA7AF-ED3E-4646-BAF7-2721F0F22AB4}"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70F97C61-9DD1-47DF-BCDB-61C90F109A2A}" type="datetimeFigureOut">
              <a:rPr lang="en-US"/>
              <a:pPr>
                <a:defRPr/>
              </a:pPr>
              <a:t>9/21/2010</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E9ACDE5E-42F2-4DC4-96E7-42521A3DE8B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9AB21E16-810D-4C1C-B982-286E66FC2656}" type="datetimeFigureOut">
              <a:rPr lang="en-US"/>
              <a:pPr>
                <a:defRPr/>
              </a:pPr>
              <a:t>9/21/2010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590D58F-9116-41BD-A959-3E43E7B397B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B6DE287-AE03-402A-B74A-92D0FE2E480E}" type="datetimeFigureOut">
              <a:rPr lang="en-US"/>
              <a:pPr>
                <a:defRPr/>
              </a:pPr>
              <a:t>9/21/2010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D995029-D0E7-4F25-8BC9-75F3E6D38C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8D13A77-1F5A-4711-88EA-68685072DB99}" type="datetimeFigureOut">
              <a:rPr lang="en-US"/>
              <a:pPr>
                <a:defRPr/>
              </a:pPr>
              <a:t>9/21/2010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95F56DF-77AD-47C4-8483-F436718B33D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006F0BCF-54D2-4DA4-B21A-AB5C17265001}" type="datetimeFigureOut">
              <a:rPr lang="en-US"/>
              <a:pPr>
                <a:defRPr/>
              </a:pPr>
              <a:t>9/21/2010</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76CF75B-4DF2-427F-8499-910306B76C3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97FD943C-31B1-4612-8F13-1527353E4C20}" type="datetimeFigureOut">
              <a:rPr lang="en-US"/>
              <a:pPr>
                <a:defRPr/>
              </a:pPr>
              <a:t>9/21/2010</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B5EF396-5F4D-4672-84DB-59EF6D3FA5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AEEF89AE-B324-4619-B951-14F287DB2D65}" type="datetimeFigureOut">
              <a:rPr lang="en-US"/>
              <a:pPr>
                <a:defRPr/>
              </a:pPr>
              <a:t>9/21/2010</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4A54CEE9-546A-42B3-88B0-BF8BE78BC30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46D48FBB-7651-4C0D-B788-348ADCA39E36}" type="datetimeFigureOut">
              <a:rPr lang="en-US"/>
              <a:pPr>
                <a:defRPr/>
              </a:pPr>
              <a:t>9/21/2010</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C55D32E-A15C-49DC-993D-A6AEB29F0C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extLst/>
          </a:lstStyle>
          <a:p>
            <a:pPr>
              <a:defRPr/>
            </a:pPr>
            <a:fld id="{72EF781C-9943-434B-BBB0-C5C75B935C87}" type="datetimeFigureOut">
              <a:rPr lang="en-US"/>
              <a:pPr>
                <a:defRPr/>
              </a:pPr>
              <a:t>9/21/2010</a:t>
            </a:fld>
            <a:endParaRPr lang="en-US" dirty="0"/>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3918EDBF-2967-4BCC-934A-256928D9D3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2F9AD06F-1783-4BD4-97B7-36AF09BF9D99}" type="datetimeFigureOut">
              <a:rPr lang="en-US"/>
              <a:pPr>
                <a:defRPr/>
              </a:pPr>
              <a:t>9/21/2010</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BA918C3-1C95-45ED-9E91-9C4332379B4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434EE8BF-91A5-49D4-8178-21BBCF3C3870}" type="datetimeFigureOut">
              <a:rPr lang="en-US"/>
              <a:pPr>
                <a:defRPr/>
              </a:pPr>
              <a:t>9/21/2010</a:t>
            </a:fld>
            <a:endParaRPr lang="en-US" dirty="0"/>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35ABBC53-76FE-4259-ABEF-3FFFB819A20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dirty="0" smtClean="0"/>
              <a:t>Click to edit Master title style</a:t>
            </a:r>
            <a:endParaRPr lang="en-US" dirty="0"/>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C831958B-CDB2-439F-BEAA-29348399262B}" type="datetimeFigureOut">
              <a:rPr lang="en-US"/>
              <a:pPr>
                <a:defRPr/>
              </a:pPr>
              <a:t>9/21/2010</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9DE22066-BEAB-4FA7-AB94-D87A80F847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83" r:id="rId2"/>
    <p:sldLayoutId id="2147483891" r:id="rId3"/>
    <p:sldLayoutId id="2147483884" r:id="rId4"/>
    <p:sldLayoutId id="2147483885" r:id="rId5"/>
    <p:sldLayoutId id="2147483886" r:id="rId6"/>
    <p:sldLayoutId id="2147483892" r:id="rId7"/>
    <p:sldLayoutId id="2147483887" r:id="rId8"/>
    <p:sldLayoutId id="2147483893" r:id="rId9"/>
    <p:sldLayoutId id="2147483888" r:id="rId10"/>
    <p:sldLayoutId id="2147483889"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infocanada.about.com/library/bizetiquettequiz/bletiquettequiz1.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lstStyle/>
          <a:p>
            <a:pPr eaLnBrk="1" fontAlgn="auto" hangingPunct="1">
              <a:spcAft>
                <a:spcPts val="0"/>
              </a:spcAft>
              <a:defRPr/>
            </a:pPr>
            <a:r>
              <a:rPr lang="en-US" dirty="0" smtClean="0"/>
              <a:t>Business Etiquette 101</a:t>
            </a:r>
            <a:endParaRPr lang="en-US" dirty="0"/>
          </a:p>
        </p:txBody>
      </p:sp>
      <p:sp>
        <p:nvSpPr>
          <p:cNvPr id="3" name="Subtitle 2"/>
          <p:cNvSpPr>
            <a:spLocks noGrp="1"/>
          </p:cNvSpPr>
          <p:nvPr>
            <p:ph type="subTitle" idx="1"/>
          </p:nvPr>
        </p:nvSpPr>
        <p:spPr>
          <a:xfrm>
            <a:off x="722313" y="3684588"/>
            <a:ext cx="7772400" cy="914400"/>
          </a:xfrm>
        </p:spPr>
        <p:txBody>
          <a:bodyPr>
            <a:normAutofit fontScale="85000" lnSpcReduction="20000"/>
          </a:bodyPr>
          <a:lstStyle/>
          <a:p>
            <a:pPr eaLnBrk="1" fontAlgn="auto" hangingPunct="1">
              <a:spcAft>
                <a:spcPts val="0"/>
              </a:spcAft>
              <a:buFont typeface="Wingdings 2"/>
              <a:buNone/>
              <a:defRPr/>
            </a:pPr>
            <a:r>
              <a:rPr lang="en-US" dirty="0" smtClean="0"/>
              <a:t>Authored by:</a:t>
            </a:r>
          </a:p>
          <a:p>
            <a:pPr eaLnBrk="1" fontAlgn="auto" hangingPunct="1">
              <a:spcAft>
                <a:spcPts val="0"/>
              </a:spcAft>
              <a:buFont typeface="Wingdings 2"/>
              <a:buNone/>
              <a:defRPr/>
            </a:pPr>
            <a:r>
              <a:rPr lang="en-US" dirty="0" smtClean="0"/>
              <a:t>Patty Kirkley &amp; Chuck Reece</a:t>
            </a:r>
          </a:p>
          <a:p>
            <a:pPr eaLnBrk="1" fontAlgn="auto" hangingPunct="1">
              <a:spcAft>
                <a:spcPts val="0"/>
              </a:spcAft>
              <a:buFont typeface="Wingdings 2"/>
              <a:buNone/>
              <a:defRPr/>
            </a:pPr>
            <a:r>
              <a:rPr lang="en-US" dirty="0" smtClean="0"/>
              <a:t>Presented by: Patty Kirkley</a:t>
            </a:r>
          </a:p>
          <a:p>
            <a:pPr eaLnBrk="1" fontAlgn="auto" hangingPunct="1">
              <a:spcAft>
                <a:spcPts val="0"/>
              </a:spcAft>
              <a:buFont typeface="Wingdings 2"/>
              <a:buNone/>
              <a:defRPr/>
            </a:pPr>
            <a:r>
              <a:rPr lang="en-US" dirty="0" smtClean="0"/>
              <a:t>October 21, 2010</a:t>
            </a: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Have A Work Ethic</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lnSpcReduction="20000"/>
          </a:bodyPr>
          <a:lstStyle/>
          <a:p>
            <a:pPr marL="265176" indent="-265176" eaLnBrk="1" fontAlgn="auto" hangingPunct="1">
              <a:spcAft>
                <a:spcPts val="0"/>
              </a:spcAft>
              <a:buFont typeface="Wingdings 2"/>
              <a:buChar char=""/>
              <a:defRPr/>
            </a:pPr>
            <a:r>
              <a:rPr lang="en-US" dirty="0" smtClean="0"/>
              <a:t>Don’t Ask the Same Questions Over and Over (take notes when you are learning new tasks)</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Be Receptive to Learning (constantly learn new things)</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Ask for New Assignments</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Stay Busy … And Work Hard (find things to do)</a:t>
            </a:r>
          </a:p>
          <a:p>
            <a:pPr marL="265176" indent="-265176" eaLnBrk="1" fontAlgn="auto" hangingPunct="1">
              <a:spcAft>
                <a:spcPts val="0"/>
              </a:spcAft>
              <a:buFont typeface="Wingdings 2"/>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Do Your Share</a:t>
            </a:r>
            <a:endParaRPr lang="en-US" dirty="0">
              <a:solidFill>
                <a:schemeClr val="accent1">
                  <a:tint val="88000"/>
                  <a:satMod val="150000"/>
                </a:schemeClr>
              </a:solidFill>
            </a:endParaRPr>
          </a:p>
        </p:txBody>
      </p:sp>
      <p:pic>
        <p:nvPicPr>
          <p:cNvPr id="17411" name="Picture 4"/>
          <p:cNvPicPr>
            <a:picLocks noGrp="1" noChangeAspect="1" noChangeArrowheads="1"/>
          </p:cNvPicPr>
          <p:nvPr>
            <p:ph idx="1"/>
          </p:nvPr>
        </p:nvPicPr>
        <p:blipFill>
          <a:blip r:embed="rId3" cstate="print"/>
          <a:srcRect/>
          <a:stretch>
            <a:fillRect/>
          </a:stretch>
        </p:blipFill>
        <p:spPr>
          <a:xfrm>
            <a:off x="1905000" y="1295400"/>
            <a:ext cx="4800600" cy="36576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Take Responsibility	</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lnSpcReduction="10000"/>
          </a:bodyPr>
          <a:lstStyle/>
          <a:p>
            <a:pPr marL="265176" indent="-265176" eaLnBrk="1" fontAlgn="auto" hangingPunct="1">
              <a:spcAft>
                <a:spcPts val="0"/>
              </a:spcAft>
              <a:buFont typeface="Wingdings 2"/>
              <a:buChar char=""/>
              <a:defRPr/>
            </a:pPr>
            <a:r>
              <a:rPr lang="en-US" dirty="0" smtClean="0"/>
              <a:t>Own up to Mistakes</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Do Not Worry if Someone Takes Credit for your Idea or Work</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Learn to Accept Criticism and Make Changes Accordingly</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Never Display Arrogance or Sense of Superiority</a:t>
            </a:r>
          </a:p>
          <a:p>
            <a:pPr marL="265176" indent="-265176" eaLnBrk="1" fontAlgn="auto" hangingPunct="1">
              <a:spcAft>
                <a:spcPts val="0"/>
              </a:spcAft>
              <a:buFont typeface="Wingdings 2"/>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fontAlgn="auto" hangingPunct="1">
              <a:spcAft>
                <a:spcPts val="0"/>
              </a:spcAft>
              <a:defRPr/>
            </a:pPr>
            <a:r>
              <a:rPr lang="en-US" dirty="0" smtClean="0">
                <a:solidFill>
                  <a:schemeClr val="accent1">
                    <a:tint val="88000"/>
                    <a:satMod val="150000"/>
                  </a:schemeClr>
                </a:solidFill>
              </a:rPr>
              <a:t>Own Up to Mistakes</a:t>
            </a:r>
            <a:br>
              <a:rPr lang="en-US" dirty="0" smtClean="0">
                <a:solidFill>
                  <a:schemeClr val="accent1">
                    <a:tint val="88000"/>
                    <a:satMod val="150000"/>
                  </a:schemeClr>
                </a:solidFill>
              </a:rPr>
            </a:br>
            <a:endParaRPr lang="en-US" dirty="0">
              <a:solidFill>
                <a:schemeClr val="accent1">
                  <a:tint val="88000"/>
                  <a:satMod val="150000"/>
                </a:schemeClr>
              </a:solidFill>
            </a:endParaRPr>
          </a:p>
        </p:txBody>
      </p:sp>
      <p:pic>
        <p:nvPicPr>
          <p:cNvPr id="19459" name="Picture 4"/>
          <p:cNvPicPr>
            <a:picLocks noGrp="1" noChangeAspect="1" noChangeArrowheads="1"/>
          </p:cNvPicPr>
          <p:nvPr>
            <p:ph idx="1"/>
          </p:nvPr>
        </p:nvPicPr>
        <p:blipFill>
          <a:blip r:embed="rId2" cstate="print"/>
          <a:srcRect/>
          <a:stretch>
            <a:fillRect/>
          </a:stretch>
        </p:blipFill>
        <p:spPr>
          <a:xfrm>
            <a:off x="2209800" y="914400"/>
            <a:ext cx="5105400" cy="37338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Mind Your Manners</a:t>
            </a:r>
            <a:endParaRPr lang="en-US" dirty="0">
              <a:solidFill>
                <a:schemeClr val="accent1">
                  <a:tint val="88000"/>
                  <a:satMod val="150000"/>
                </a:schemeClr>
              </a:solidFill>
            </a:endParaRPr>
          </a:p>
        </p:txBody>
      </p:sp>
      <p:sp>
        <p:nvSpPr>
          <p:cNvPr id="20483" name="Content Placeholder 2"/>
          <p:cNvSpPr>
            <a:spLocks noGrp="1"/>
          </p:cNvSpPr>
          <p:nvPr>
            <p:ph idx="1"/>
          </p:nvPr>
        </p:nvSpPr>
        <p:spPr>
          <a:xfrm>
            <a:off x="503238" y="530225"/>
            <a:ext cx="8183562" cy="4187825"/>
          </a:xfrm>
        </p:spPr>
        <p:txBody>
          <a:bodyPr/>
          <a:lstStyle/>
          <a:p>
            <a:pPr eaLnBrk="1" hangingPunct="1"/>
            <a:r>
              <a:rPr lang="en-US" dirty="0" smtClean="0"/>
              <a:t>Greet Everyone and Smile</a:t>
            </a:r>
          </a:p>
          <a:p>
            <a:pPr eaLnBrk="1" hangingPunct="1"/>
            <a:r>
              <a:rPr lang="en-US" dirty="0" smtClean="0"/>
              <a:t>Be Polite – Please, Thank You, Good Job, and I’m Sorry are Powerful Words</a:t>
            </a:r>
          </a:p>
          <a:p>
            <a:pPr eaLnBrk="1" hangingPunct="1"/>
            <a:r>
              <a:rPr lang="en-US" dirty="0" smtClean="0"/>
              <a:t>Listen - Don’t Interrupt</a:t>
            </a:r>
          </a:p>
          <a:p>
            <a:pPr eaLnBrk="1" hangingPunct="1"/>
            <a:r>
              <a:rPr lang="en-US" dirty="0" smtClean="0"/>
              <a:t>Watch Your Language – You Never Know Who You Will Offend</a:t>
            </a:r>
          </a:p>
          <a:p>
            <a:pPr eaLnBrk="1" hangingPunct="1"/>
            <a:r>
              <a:rPr lang="en-US" dirty="0" smtClean="0"/>
              <a:t>Keep Your Cool – Even Under Stress </a:t>
            </a:r>
          </a:p>
          <a:p>
            <a:pPr eaLnBrk="1" hangingPunct="1"/>
            <a:r>
              <a:rPr lang="en-US" dirty="0" smtClean="0"/>
              <a:t>Resolve Conflicts Professionally (no vendettas or soap operas and never any backbiting or gossiping)</a:t>
            </a:r>
          </a:p>
          <a:p>
            <a:pPr eaLnBrk="1" hangingPunct="1"/>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and Dress</a:t>
            </a:r>
            <a:endParaRPr lang="en-US" dirty="0"/>
          </a:p>
        </p:txBody>
      </p:sp>
      <p:sp>
        <p:nvSpPr>
          <p:cNvPr id="3" name="Content Placeholder 2"/>
          <p:cNvSpPr>
            <a:spLocks noGrp="1"/>
          </p:cNvSpPr>
          <p:nvPr>
            <p:ph idx="1"/>
          </p:nvPr>
        </p:nvSpPr>
        <p:spPr/>
        <p:txBody>
          <a:bodyPr/>
          <a:lstStyle/>
          <a:p>
            <a:r>
              <a:rPr lang="en-US" dirty="0" smtClean="0"/>
              <a:t>Don’t insult your co-workers with sloppy, slovenly appearance</a:t>
            </a:r>
          </a:p>
          <a:p>
            <a:r>
              <a:rPr lang="en-US" dirty="0" smtClean="0"/>
              <a:t>Err on the side of conservative until you understand the dress code; when in doubt, take the conservative route</a:t>
            </a:r>
          </a:p>
          <a:p>
            <a:r>
              <a:rPr lang="en-US" dirty="0" smtClean="0"/>
              <a:t>Even in a “jeans” environment, take care with your grooming – clean, neat clothes, hair combed, nails trimmed and neat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Avoid Techno Traps	</a:t>
            </a:r>
            <a:endParaRPr lang="en-US" dirty="0">
              <a:solidFill>
                <a:schemeClr val="accent1">
                  <a:tint val="88000"/>
                  <a:satMod val="150000"/>
                </a:schemeClr>
              </a:solidFill>
            </a:endParaRPr>
          </a:p>
        </p:txBody>
      </p:sp>
      <p:sp>
        <p:nvSpPr>
          <p:cNvPr id="21507" name="Content Placeholder 2"/>
          <p:cNvSpPr>
            <a:spLocks noGrp="1"/>
          </p:cNvSpPr>
          <p:nvPr>
            <p:ph idx="1"/>
          </p:nvPr>
        </p:nvSpPr>
        <p:spPr>
          <a:xfrm>
            <a:off x="503238" y="530225"/>
            <a:ext cx="8183562" cy="4187825"/>
          </a:xfrm>
        </p:spPr>
        <p:txBody>
          <a:bodyPr/>
          <a:lstStyle/>
          <a:p>
            <a:pPr eaLnBrk="1" hangingPunct="1"/>
            <a:endParaRPr lang="en-US" dirty="0" smtClean="0"/>
          </a:p>
          <a:p>
            <a:pPr eaLnBrk="1" hangingPunct="1"/>
            <a:r>
              <a:rPr lang="en-US" dirty="0" smtClean="0"/>
              <a:t>E-mail, Instant Messaging, Web Conferencing, Cell Phones, Texting…  </a:t>
            </a:r>
          </a:p>
          <a:p>
            <a:pPr eaLnBrk="1" hangingPunct="1"/>
            <a:endParaRPr lang="en-US" dirty="0" smtClean="0"/>
          </a:p>
          <a:p>
            <a:pPr eaLnBrk="1" hangingPunct="1">
              <a:buFont typeface="Wingdings 2" pitchFamily="18" charset="2"/>
              <a:buNone/>
            </a:pPr>
            <a:r>
              <a:rPr lang="en-US" dirty="0" smtClean="0"/>
              <a:t>“Nine times out of 10, what these new modes (of communication) have really given us are simply new opportunities to blow it!” – Peggy Klaus</a:t>
            </a:r>
          </a:p>
          <a:p>
            <a:pPr eaLnBrk="1" hangingPunct="1">
              <a:buFont typeface="Wingdings 2" pitchFamily="18" charset="2"/>
              <a:buNone/>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fontAlgn="auto" hangingPunct="1">
              <a:spcAft>
                <a:spcPts val="0"/>
              </a:spcAft>
              <a:defRPr/>
            </a:pPr>
            <a:r>
              <a:rPr lang="en-US" dirty="0" smtClean="0">
                <a:solidFill>
                  <a:schemeClr val="accent1">
                    <a:tint val="88000"/>
                    <a:satMod val="150000"/>
                  </a:schemeClr>
                </a:solidFill>
              </a:rPr>
              <a:t>E-mail Etiquette</a:t>
            </a:r>
            <a:br>
              <a:rPr lang="en-US" dirty="0" smtClean="0">
                <a:solidFill>
                  <a:schemeClr val="accent1">
                    <a:tint val="88000"/>
                    <a:satMod val="150000"/>
                  </a:schemeClr>
                </a:solidFill>
              </a:rPr>
            </a:b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77500" lnSpcReduction="20000"/>
          </a:bodyPr>
          <a:lstStyle/>
          <a:p>
            <a:pPr marL="265176" indent="-265176" eaLnBrk="1" fontAlgn="auto" hangingPunct="1">
              <a:spcAft>
                <a:spcPts val="0"/>
              </a:spcAft>
              <a:buFont typeface="Wingdings 2"/>
              <a:buChar char=""/>
              <a:defRPr/>
            </a:pPr>
            <a:r>
              <a:rPr lang="en-US" dirty="0" smtClean="0"/>
              <a:t>Make the Subject Specific; Do Not Leave Blank or Generic</a:t>
            </a:r>
          </a:p>
          <a:p>
            <a:pPr marL="265176" indent="-265176" eaLnBrk="1" fontAlgn="auto" hangingPunct="1">
              <a:spcAft>
                <a:spcPts val="0"/>
              </a:spcAft>
              <a:buFont typeface="Wingdings 2"/>
              <a:buChar char=""/>
              <a:defRPr/>
            </a:pPr>
            <a:r>
              <a:rPr lang="en-US" dirty="0" smtClean="0"/>
              <a:t>Fill in “TO” Just Before Sending</a:t>
            </a:r>
          </a:p>
          <a:p>
            <a:pPr marL="265176" indent="-265176" eaLnBrk="1" fontAlgn="auto" hangingPunct="1">
              <a:spcAft>
                <a:spcPts val="0"/>
              </a:spcAft>
              <a:buFont typeface="Wingdings 2"/>
              <a:buChar char=""/>
              <a:defRPr/>
            </a:pPr>
            <a:r>
              <a:rPr lang="en-US" dirty="0" smtClean="0"/>
              <a:t>Be Very Wary of Reply to All</a:t>
            </a:r>
          </a:p>
          <a:p>
            <a:pPr marL="265176" indent="-265176" eaLnBrk="1" fontAlgn="auto" hangingPunct="1">
              <a:spcAft>
                <a:spcPts val="0"/>
              </a:spcAft>
              <a:buFont typeface="Wingdings 2"/>
              <a:buChar char=""/>
              <a:defRPr/>
            </a:pPr>
            <a:r>
              <a:rPr lang="en-US" dirty="0" smtClean="0"/>
              <a:t>Delete Extraneous Information Before Forwarding</a:t>
            </a:r>
          </a:p>
          <a:p>
            <a:pPr marL="265176" indent="-265176" eaLnBrk="1" fontAlgn="auto" hangingPunct="1">
              <a:spcAft>
                <a:spcPts val="0"/>
              </a:spcAft>
              <a:buFont typeface="Wingdings 2"/>
              <a:buChar char=""/>
              <a:defRPr/>
            </a:pPr>
            <a:r>
              <a:rPr lang="en-US" dirty="0" smtClean="0"/>
              <a:t>When Answering a Question, Copy </a:t>
            </a:r>
            <a:r>
              <a:rPr lang="en-US" dirty="0"/>
              <a:t>I</a:t>
            </a:r>
            <a:r>
              <a:rPr lang="en-US" dirty="0" smtClean="0"/>
              <a:t>t and Respond </a:t>
            </a:r>
          </a:p>
          <a:p>
            <a:pPr marL="265176" indent="-265176" eaLnBrk="1" fontAlgn="auto" hangingPunct="1">
              <a:spcAft>
                <a:spcPts val="0"/>
              </a:spcAft>
              <a:buFont typeface="Wingdings 2"/>
              <a:buChar char=""/>
              <a:defRPr/>
            </a:pPr>
            <a:r>
              <a:rPr lang="en-US" dirty="0" smtClean="0"/>
              <a:t>Address and Sign your E-mails (you are dealing with people)</a:t>
            </a:r>
          </a:p>
          <a:p>
            <a:pPr marL="265176" indent="-265176" eaLnBrk="1" fontAlgn="auto" hangingPunct="1">
              <a:spcAft>
                <a:spcPts val="0"/>
              </a:spcAft>
              <a:buFont typeface="Wingdings 2"/>
              <a:buChar char=""/>
              <a:defRPr/>
            </a:pPr>
            <a:r>
              <a:rPr lang="en-US" dirty="0" smtClean="0"/>
              <a:t>Do Not Type in All Caps</a:t>
            </a:r>
          </a:p>
          <a:p>
            <a:pPr marL="265176" indent="-265176" eaLnBrk="1" fontAlgn="auto" hangingPunct="1">
              <a:spcAft>
                <a:spcPts val="0"/>
              </a:spcAft>
              <a:buFont typeface="Wingdings 2"/>
              <a:buChar char=""/>
              <a:defRPr/>
            </a:pPr>
            <a:r>
              <a:rPr lang="en-US" dirty="0" smtClean="0"/>
              <a:t>Check E-mail at Least Once Daily</a:t>
            </a:r>
          </a:p>
          <a:p>
            <a:pPr marL="265176" indent="-265176" eaLnBrk="1" fontAlgn="auto" hangingPunct="1">
              <a:spcAft>
                <a:spcPts val="0"/>
              </a:spcAft>
              <a:buFont typeface="Wingdings 2"/>
              <a:buChar char=""/>
              <a:defRPr/>
            </a:pPr>
            <a:r>
              <a:rPr lang="en-US" dirty="0" smtClean="0"/>
              <a:t>Use Correct Grammar and Punctuation (no abbreviations)</a:t>
            </a:r>
          </a:p>
          <a:p>
            <a:pPr marL="265176" indent="-265176" eaLnBrk="1" fontAlgn="auto" hangingPunct="1">
              <a:spcAft>
                <a:spcPts val="0"/>
              </a:spcAft>
              <a:buFont typeface="Wingdings 2"/>
              <a:buChar char=""/>
              <a:defRPr/>
            </a:pPr>
            <a:r>
              <a:rPr lang="en-US" dirty="0" smtClean="0"/>
              <a:t>Avoid Spam</a:t>
            </a:r>
          </a:p>
          <a:p>
            <a:pPr marL="265176" indent="-265176" eaLnBrk="1" fontAlgn="auto" hangingPunct="1">
              <a:spcAft>
                <a:spcPts val="0"/>
              </a:spcAft>
              <a:buFont typeface="Wingdings 2"/>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E-Mail Final Tips</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lnSpcReduction="10000"/>
          </a:bodyPr>
          <a:lstStyle/>
          <a:p>
            <a:pPr marL="265176" indent="-265176" eaLnBrk="1" fontAlgn="auto" hangingPunct="1">
              <a:spcAft>
                <a:spcPts val="0"/>
              </a:spcAft>
              <a:buFont typeface="Wingdings 2"/>
              <a:buChar char=""/>
              <a:defRPr/>
            </a:pPr>
            <a:r>
              <a:rPr lang="en-US" dirty="0" smtClean="0"/>
              <a:t>Vast Majority of Employers Monitor So Do Not Misuse</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NEVER</a:t>
            </a:r>
            <a:r>
              <a:rPr lang="en-US" smtClean="0"/>
              <a:t>, NEVER Use </a:t>
            </a:r>
            <a:r>
              <a:rPr lang="en-US" dirty="0" smtClean="0"/>
              <a:t>E-mail in Confrontational Manner!</a:t>
            </a:r>
          </a:p>
          <a:p>
            <a:pPr marL="265176" indent="-265176" eaLnBrk="1" fontAlgn="auto" hangingPunct="1">
              <a:spcAft>
                <a:spcPts val="0"/>
              </a:spcAft>
              <a:buFont typeface="Wingdings 2"/>
              <a:buChar char=""/>
              <a:defRPr/>
            </a:pPr>
            <a:endParaRPr lang="en-US" dirty="0" smtClean="0"/>
          </a:p>
          <a:p>
            <a:pPr marL="548640" lvl="1" indent="-201168" eaLnBrk="1" fontAlgn="auto" hangingPunct="1">
              <a:spcAft>
                <a:spcPts val="0"/>
              </a:spcAft>
              <a:buFont typeface="Verdana"/>
              <a:buChar char="◦"/>
              <a:defRPr/>
            </a:pPr>
            <a:r>
              <a:rPr lang="en-US" dirty="0" smtClean="0"/>
              <a:t>It Is a Passive-Aggressive Approach to Conflict Management</a:t>
            </a:r>
          </a:p>
          <a:p>
            <a:pPr marL="548640" lvl="1" indent="-201168" eaLnBrk="1" fontAlgn="auto" hangingPunct="1">
              <a:spcAft>
                <a:spcPts val="0"/>
              </a:spcAft>
              <a:buFont typeface="Verdana"/>
              <a:buChar char="◦"/>
              <a:defRPr/>
            </a:pPr>
            <a:r>
              <a:rPr lang="en-US" dirty="0" smtClean="0"/>
              <a:t>It Will Backfire and Make You Look Immature and  Petty</a:t>
            </a:r>
          </a:p>
          <a:p>
            <a:pPr marL="548640" lvl="1" indent="-201168" eaLnBrk="1" fontAlgn="auto" hangingPunct="1">
              <a:spcAft>
                <a:spcPts val="0"/>
              </a:spcAft>
              <a:buFont typeface="Verdana"/>
              <a:buChar char="◦"/>
              <a:defRPr/>
            </a:pPr>
            <a:r>
              <a:rPr lang="en-US" dirty="0" smtClean="0"/>
              <a:t>If Any Emotion in E-Mail, Hold It and Review Later</a:t>
            </a:r>
          </a:p>
          <a:p>
            <a:pPr marL="265176" indent="-265176" eaLnBrk="1" fontAlgn="auto" hangingPunct="1">
              <a:spcAft>
                <a:spcPts val="0"/>
              </a:spcAft>
              <a:buFont typeface="Wingdings 2"/>
              <a:buNone/>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Phone Etiquette	</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lnSpcReduction="20000"/>
          </a:bodyPr>
          <a:lstStyle/>
          <a:p>
            <a:pPr marL="265176" indent="-265176" eaLnBrk="1" fontAlgn="auto" hangingPunct="1">
              <a:spcAft>
                <a:spcPts val="0"/>
              </a:spcAft>
              <a:buFont typeface="Wingdings 2"/>
              <a:buChar char=""/>
              <a:defRPr/>
            </a:pPr>
            <a:r>
              <a:rPr lang="en-US" dirty="0" smtClean="0"/>
              <a:t>Always Return Calls (At Least Once Daily)</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If Out of Office, Leave Message So Callers Know When to Expect Return Call</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Identify Yourself and Your Organization When Making or Answering Calls</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Personalize the Conversation; Always Smile</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Never Be Rude </a:t>
            </a:r>
          </a:p>
          <a:p>
            <a:pPr marL="265176" indent="-265176" eaLnBrk="1" fontAlgn="auto" hangingPunct="1">
              <a:spcAft>
                <a:spcPts val="0"/>
              </a:spcAft>
              <a:buFont typeface="Wingdings 2"/>
              <a:buChar char=""/>
              <a:defRPr/>
            </a:pPr>
            <a:endParaRPr lang="en-US" dirty="0"/>
          </a:p>
        </p:txBody>
      </p:sp>
      <p:pic>
        <p:nvPicPr>
          <p:cNvPr id="24580" name="Picture 4" descr="W:\Career Info\Business Etiquette\Telephone.JPG"/>
          <p:cNvPicPr>
            <a:picLocks noChangeAspect="1" noChangeArrowheads="1"/>
          </p:cNvPicPr>
          <p:nvPr/>
        </p:nvPicPr>
        <p:blipFill>
          <a:blip r:embed="rId3" cstate="print"/>
          <a:srcRect/>
          <a:stretch>
            <a:fillRect/>
          </a:stretch>
        </p:blipFill>
        <p:spPr bwMode="auto">
          <a:xfrm>
            <a:off x="4800600" y="4191000"/>
            <a:ext cx="3346450" cy="2270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Why Do Employees Fail?</a:t>
            </a:r>
            <a:endParaRPr lang="en-US" dirty="0"/>
          </a:p>
        </p:txBody>
      </p:sp>
      <p:sp>
        <p:nvSpPr>
          <p:cNvPr id="7171" name="Content Placeholder 2"/>
          <p:cNvSpPr>
            <a:spLocks noGrp="1"/>
          </p:cNvSpPr>
          <p:nvPr>
            <p:ph idx="1"/>
          </p:nvPr>
        </p:nvSpPr>
        <p:spPr>
          <a:xfrm>
            <a:off x="503238" y="530225"/>
            <a:ext cx="8183562" cy="4187825"/>
          </a:xfrm>
        </p:spPr>
        <p:txBody>
          <a:bodyPr/>
          <a:lstStyle/>
          <a:p>
            <a:r>
              <a:rPr lang="en-US" b="1" dirty="0" smtClean="0"/>
              <a:t>?</a:t>
            </a:r>
          </a:p>
          <a:p>
            <a:endParaRPr lang="en-US" b="1" dirty="0" smtClean="0"/>
          </a:p>
          <a:p>
            <a:r>
              <a:rPr lang="en-US" b="1" dirty="0" smtClean="0"/>
              <a:t>?</a:t>
            </a:r>
          </a:p>
          <a:p>
            <a:endParaRPr lang="en-US" b="1" dirty="0" smtClean="0"/>
          </a:p>
          <a:p>
            <a:r>
              <a:rPr lang="en-US" b="1" dirty="0" smtClean="0"/>
              <a:t>?</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Cell Phone Etiquette</a:t>
            </a:r>
            <a:endParaRPr lang="en-US" dirty="0">
              <a:solidFill>
                <a:schemeClr val="accent1">
                  <a:tint val="88000"/>
                  <a:satMod val="150000"/>
                </a:schemeClr>
              </a:solidFill>
            </a:endParaRPr>
          </a:p>
        </p:txBody>
      </p:sp>
      <p:sp>
        <p:nvSpPr>
          <p:cNvPr id="25603" name="Content Placeholder 2"/>
          <p:cNvSpPr>
            <a:spLocks noGrp="1"/>
          </p:cNvSpPr>
          <p:nvPr>
            <p:ph idx="1"/>
          </p:nvPr>
        </p:nvSpPr>
        <p:spPr>
          <a:xfrm>
            <a:off x="503238" y="530225"/>
            <a:ext cx="8183562" cy="4187825"/>
          </a:xfrm>
        </p:spPr>
        <p:txBody>
          <a:bodyPr/>
          <a:lstStyle/>
          <a:p>
            <a:pPr eaLnBrk="1" hangingPunct="1"/>
            <a:r>
              <a:rPr lang="en-US" dirty="0" smtClean="0"/>
              <a:t>Leave Off or Put on Silent or Vibrate</a:t>
            </a:r>
          </a:p>
          <a:p>
            <a:pPr eaLnBrk="1" hangingPunct="1"/>
            <a:r>
              <a:rPr lang="en-US" dirty="0" smtClean="0"/>
              <a:t>Do Not Use “Cutesy” or Annoying Ring Tones</a:t>
            </a:r>
          </a:p>
          <a:p>
            <a:pPr eaLnBrk="1" hangingPunct="1"/>
            <a:r>
              <a:rPr lang="en-US" dirty="0" smtClean="0"/>
              <a:t>Limit Personal Calls to Emergencies or Important Calls</a:t>
            </a:r>
          </a:p>
          <a:p>
            <a:pPr eaLnBrk="1" hangingPunct="1"/>
            <a:r>
              <a:rPr lang="en-US" dirty="0" smtClean="0"/>
              <a:t>Make Personal Calls in Private</a:t>
            </a:r>
          </a:p>
          <a:p>
            <a:pPr eaLnBrk="1" hangingPunct="1"/>
            <a:r>
              <a:rPr lang="en-US" dirty="0" smtClean="0"/>
              <a:t>Do Not Take Your Cell Phone to the Restroom or to Meetings</a:t>
            </a:r>
          </a:p>
          <a:p>
            <a:pPr eaLnBrk="1" hangingPunct="1"/>
            <a:r>
              <a:rPr lang="en-US" dirty="0" smtClean="0"/>
              <a:t>Avoid Talking too Loudly </a:t>
            </a:r>
          </a:p>
          <a:p>
            <a:pPr eaLnBrk="1" hangingPunct="1"/>
            <a:endParaRPr lang="en-US" dirty="0" smtClean="0"/>
          </a:p>
        </p:txBody>
      </p:sp>
      <p:pic>
        <p:nvPicPr>
          <p:cNvPr id="25604" name="Picture 3"/>
          <p:cNvPicPr>
            <a:picLocks noChangeAspect="1" noChangeArrowheads="1"/>
          </p:cNvPicPr>
          <p:nvPr/>
        </p:nvPicPr>
        <p:blipFill>
          <a:blip r:embed="rId2" cstate="print"/>
          <a:srcRect/>
          <a:stretch>
            <a:fillRect/>
          </a:stretch>
        </p:blipFill>
        <p:spPr bwMode="auto">
          <a:xfrm>
            <a:off x="6400800" y="3962400"/>
            <a:ext cx="2057400" cy="2362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Texting for Business Purposes</a:t>
            </a:r>
            <a:endParaRPr lang="en-US" dirty="0"/>
          </a:p>
        </p:txBody>
      </p:sp>
      <p:sp>
        <p:nvSpPr>
          <p:cNvPr id="26627" name="Content Placeholder 2"/>
          <p:cNvSpPr>
            <a:spLocks noGrp="1"/>
          </p:cNvSpPr>
          <p:nvPr>
            <p:ph idx="1"/>
          </p:nvPr>
        </p:nvSpPr>
        <p:spPr>
          <a:xfrm>
            <a:off x="503238" y="530225"/>
            <a:ext cx="8183562" cy="4187825"/>
          </a:xfrm>
        </p:spPr>
        <p:txBody>
          <a:bodyPr/>
          <a:lstStyle/>
          <a:p>
            <a:pPr eaLnBrk="1" hangingPunct="1"/>
            <a:r>
              <a:rPr lang="en-US" dirty="0" smtClean="0"/>
              <a:t>No Text Speak</a:t>
            </a:r>
          </a:p>
          <a:p>
            <a:pPr eaLnBrk="1" hangingPunct="1"/>
            <a:r>
              <a:rPr lang="en-US" dirty="0" smtClean="0"/>
              <a:t>If Sending Group Text, Write to Most Formal Person in Group – Keep Language Appropriate to Audience</a:t>
            </a:r>
          </a:p>
          <a:p>
            <a:pPr eaLnBrk="1" hangingPunct="1"/>
            <a:r>
              <a:rPr lang="en-US" dirty="0" smtClean="0"/>
              <a:t>Check Spelling Carefully</a:t>
            </a:r>
          </a:p>
          <a:p>
            <a:pPr eaLnBrk="1" hangingPunct="1"/>
            <a:r>
              <a:rPr lang="en-US" dirty="0" smtClean="0"/>
              <a:t>Be Cognizant of Timing</a:t>
            </a:r>
          </a:p>
          <a:p>
            <a:pPr eaLnBrk="1" hangingPunct="1"/>
            <a:r>
              <a:rPr lang="en-US" dirty="0" smtClean="0"/>
              <a:t>Do Not Rely on Texting to Replace Other Forms of Communication</a:t>
            </a:r>
          </a:p>
          <a:p>
            <a:pPr eaLnBrk="1" hangingPunct="1"/>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Meeting Etiquette</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a:bodyPr>
          <a:lstStyle/>
          <a:p>
            <a:pPr marL="265176" indent="-265176" eaLnBrk="1" fontAlgn="auto" hangingPunct="1">
              <a:spcAft>
                <a:spcPts val="0"/>
              </a:spcAft>
              <a:buFont typeface="Wingdings 2"/>
              <a:buChar char=""/>
              <a:defRPr/>
            </a:pPr>
            <a:r>
              <a:rPr lang="en-US" dirty="0" smtClean="0"/>
              <a:t>Arrive on Time or Early</a:t>
            </a:r>
          </a:p>
          <a:p>
            <a:pPr marL="265176" indent="-265176" eaLnBrk="1" fontAlgn="auto" hangingPunct="1">
              <a:spcAft>
                <a:spcPts val="0"/>
              </a:spcAft>
              <a:buFont typeface="Wingdings 2"/>
              <a:buChar char=""/>
              <a:defRPr/>
            </a:pPr>
            <a:r>
              <a:rPr lang="en-US" dirty="0" smtClean="0"/>
              <a:t>Sit Up Straight and Maintain Eye Contact with Speaker</a:t>
            </a:r>
          </a:p>
          <a:p>
            <a:pPr marL="265176" indent="-265176" eaLnBrk="1" fontAlgn="auto" hangingPunct="1">
              <a:spcAft>
                <a:spcPts val="0"/>
              </a:spcAft>
              <a:buFont typeface="Wingdings 2"/>
              <a:buChar char=""/>
              <a:defRPr/>
            </a:pPr>
            <a:r>
              <a:rPr lang="en-US" dirty="0" smtClean="0"/>
              <a:t>Treat Everyone Equally</a:t>
            </a:r>
          </a:p>
          <a:p>
            <a:pPr marL="265176" indent="-265176" eaLnBrk="1" fontAlgn="auto" hangingPunct="1">
              <a:spcAft>
                <a:spcPts val="0"/>
              </a:spcAft>
              <a:buFont typeface="Wingdings 2"/>
              <a:buChar char=""/>
              <a:defRPr/>
            </a:pPr>
            <a:r>
              <a:rPr lang="en-US" dirty="0" smtClean="0"/>
              <a:t>Pay Attention and Take Notes</a:t>
            </a:r>
          </a:p>
          <a:p>
            <a:pPr marL="265176" indent="-265176" eaLnBrk="1" fontAlgn="auto" hangingPunct="1">
              <a:spcAft>
                <a:spcPts val="0"/>
              </a:spcAft>
              <a:buFont typeface="Wingdings 2"/>
              <a:buChar char=""/>
              <a:defRPr/>
            </a:pPr>
            <a:r>
              <a:rPr lang="en-US" dirty="0" smtClean="0"/>
              <a:t>Have Your Calendar</a:t>
            </a:r>
          </a:p>
          <a:p>
            <a:pPr marL="265176" indent="-265176" eaLnBrk="1" fontAlgn="auto" hangingPunct="1">
              <a:spcAft>
                <a:spcPts val="0"/>
              </a:spcAft>
              <a:buFont typeface="Wingdings 2"/>
              <a:buChar char=""/>
              <a:defRPr/>
            </a:pPr>
            <a:r>
              <a:rPr lang="en-US" dirty="0" smtClean="0"/>
              <a:t>Participate, but Do Not Monopolize Meeting</a:t>
            </a:r>
          </a:p>
          <a:p>
            <a:pPr marL="265176" indent="-265176" eaLnBrk="1" fontAlgn="auto" hangingPunct="1">
              <a:spcAft>
                <a:spcPts val="0"/>
              </a:spcAft>
              <a:buFont typeface="Wingdings 2"/>
              <a:buChar char=""/>
              <a:defRPr/>
            </a:pPr>
            <a:r>
              <a:rPr lang="en-US" dirty="0" smtClean="0"/>
              <a:t>If You are Leading Meeting, Have an Agenda</a:t>
            </a:r>
          </a:p>
          <a:p>
            <a:pPr marL="265176" indent="-265176" eaLnBrk="1" fontAlgn="auto" hangingPunct="1">
              <a:spcAft>
                <a:spcPts val="0"/>
              </a:spcAft>
              <a:buFont typeface="Wingdings 2"/>
              <a:buChar char=""/>
              <a:defRPr/>
            </a:pPr>
            <a:r>
              <a:rPr lang="en-US" dirty="0" smtClean="0"/>
              <a:t>Thank People for Their Time and Participation</a:t>
            </a:r>
          </a:p>
          <a:p>
            <a:pPr marL="265176" indent="-265176" eaLnBrk="1" fontAlgn="auto" hangingPunct="1">
              <a:spcAft>
                <a:spcPts val="0"/>
              </a:spcAft>
              <a:buFont typeface="Wingdings 2"/>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Why Business Etiquette?</a:t>
            </a:r>
            <a:endParaRPr lang="en-US" dirty="0">
              <a:solidFill>
                <a:schemeClr val="accent1">
                  <a:tint val="88000"/>
                  <a:satMod val="150000"/>
                </a:schemeClr>
              </a:solidFill>
            </a:endParaRPr>
          </a:p>
        </p:txBody>
      </p:sp>
      <p:sp>
        <p:nvSpPr>
          <p:cNvPr id="28675" name="Content Placeholder 2"/>
          <p:cNvSpPr>
            <a:spLocks noGrp="1"/>
          </p:cNvSpPr>
          <p:nvPr>
            <p:ph idx="1"/>
          </p:nvPr>
        </p:nvSpPr>
        <p:spPr>
          <a:xfrm>
            <a:off x="503238" y="530225"/>
            <a:ext cx="8183562" cy="4187825"/>
          </a:xfrm>
        </p:spPr>
        <p:txBody>
          <a:bodyPr/>
          <a:lstStyle/>
          <a:p>
            <a:pPr eaLnBrk="1" hangingPunct="1">
              <a:buFont typeface="Wingdings 2" pitchFamily="18" charset="2"/>
              <a:buNone/>
            </a:pPr>
            <a:r>
              <a:rPr lang="en-US" dirty="0" smtClean="0"/>
              <a:t>In these changing times, it is important to</a:t>
            </a:r>
          </a:p>
          <a:p>
            <a:pPr eaLnBrk="1" hangingPunct="1">
              <a:buFont typeface="Wingdings 2" pitchFamily="18" charset="2"/>
              <a:buNone/>
            </a:pPr>
            <a:r>
              <a:rPr lang="en-US" dirty="0" smtClean="0"/>
              <a:t>prepare for a variety of business and social</a:t>
            </a:r>
          </a:p>
          <a:p>
            <a:pPr eaLnBrk="1" hangingPunct="1">
              <a:buFont typeface="Wingdings 2" pitchFamily="18" charset="2"/>
              <a:buNone/>
            </a:pPr>
            <a:r>
              <a:rPr lang="en-US" dirty="0" smtClean="0"/>
              <a:t>situations. </a:t>
            </a:r>
          </a:p>
          <a:p>
            <a:pPr eaLnBrk="1" hangingPunct="1">
              <a:buFont typeface="Wingdings 2" pitchFamily="18" charset="2"/>
              <a:buNone/>
            </a:pPr>
            <a:endParaRPr lang="en-US" sz="1200" dirty="0" smtClean="0"/>
          </a:p>
          <a:p>
            <a:pPr eaLnBrk="1" hangingPunct="1"/>
            <a:r>
              <a:rPr lang="en-US" dirty="0" smtClean="0"/>
              <a:t>Your success depends on you…</a:t>
            </a:r>
          </a:p>
          <a:p>
            <a:pPr lvl="1" eaLnBrk="1" hangingPunct="1"/>
            <a:r>
              <a:rPr lang="en-US" dirty="0" smtClean="0"/>
              <a:t>Your attitude</a:t>
            </a:r>
          </a:p>
          <a:p>
            <a:pPr lvl="1" eaLnBrk="1" hangingPunct="1"/>
            <a:r>
              <a:rPr lang="en-US" dirty="0" smtClean="0"/>
              <a:t>Your composure and confidence</a:t>
            </a:r>
          </a:p>
          <a:p>
            <a:pPr lvl="1" eaLnBrk="1" hangingPunct="1"/>
            <a:r>
              <a:rPr lang="en-US" dirty="0" smtClean="0"/>
              <a:t>Your etiquette skills</a:t>
            </a:r>
          </a:p>
          <a:p>
            <a:pPr lvl="1" eaLnBrk="1" hangingPunct="1">
              <a:buFont typeface="Verdana" pitchFamily="34" charset="0"/>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a:defRPr/>
            </a:pPr>
            <a:r>
              <a:rPr lang="en-US" dirty="0" smtClean="0"/>
              <a:t>How Do Your Etiquette Skills Measure Up?</a:t>
            </a:r>
            <a:endParaRPr lang="en-US" dirty="0"/>
          </a:p>
        </p:txBody>
      </p:sp>
      <p:sp>
        <p:nvSpPr>
          <p:cNvPr id="29699" name="Content Placeholder 2"/>
          <p:cNvSpPr>
            <a:spLocks noGrp="1"/>
          </p:cNvSpPr>
          <p:nvPr>
            <p:ph idx="1"/>
          </p:nvPr>
        </p:nvSpPr>
        <p:spPr>
          <a:xfrm>
            <a:off x="503238" y="530225"/>
            <a:ext cx="8183562" cy="4187825"/>
          </a:xfrm>
        </p:spPr>
        <p:txBody>
          <a:bodyPr/>
          <a:lstStyle/>
          <a:p>
            <a:endParaRPr lang="en-US" dirty="0" smtClean="0"/>
          </a:p>
          <a:p>
            <a:r>
              <a:rPr lang="en-US" dirty="0" smtClean="0"/>
              <a:t>Business-Workplace Etiquette</a:t>
            </a:r>
          </a:p>
          <a:p>
            <a:pPr>
              <a:buFont typeface="Wingdings 2" pitchFamily="18" charset="2"/>
              <a:buNone/>
            </a:pPr>
            <a:endParaRPr lang="en-US" dirty="0" smtClean="0"/>
          </a:p>
          <a:p>
            <a:pPr>
              <a:buNone/>
            </a:pPr>
            <a:r>
              <a:rPr lang="en-US" dirty="0" smtClean="0">
                <a:hlinkClick r:id="rId2"/>
              </a:rPr>
              <a:t>http://sbinfocanada.about.com/library/bizetiquettequiz/bletiquettequiz1.htm</a:t>
            </a:r>
            <a:endParaRPr lang="en-US" dirty="0" smtClean="0"/>
          </a:p>
          <a:p>
            <a:pPr>
              <a:buNone/>
            </a:pPr>
            <a:endParaRPr lang="en-US" dirty="0" smtClean="0"/>
          </a:p>
          <a:p>
            <a:pPr>
              <a:buNone/>
            </a:pPr>
            <a:r>
              <a:rPr lang="en-US" dirty="0" smtClean="0"/>
              <a:t>http://www.gradview.com/articles/careers/etiquette.html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References</a:t>
            </a:r>
            <a:endParaRPr lang="en-US" dirty="0"/>
          </a:p>
        </p:txBody>
      </p:sp>
      <p:sp>
        <p:nvSpPr>
          <p:cNvPr id="30723" name="Content Placeholder 2"/>
          <p:cNvSpPr>
            <a:spLocks noGrp="1"/>
          </p:cNvSpPr>
          <p:nvPr>
            <p:ph idx="1"/>
          </p:nvPr>
        </p:nvSpPr>
        <p:spPr>
          <a:xfrm>
            <a:off x="503238" y="530225"/>
            <a:ext cx="8183562" cy="4187825"/>
          </a:xfrm>
        </p:spPr>
        <p:txBody>
          <a:bodyPr/>
          <a:lstStyle/>
          <a:p>
            <a:pPr>
              <a:buFont typeface="Wingdings 2" pitchFamily="18" charset="2"/>
              <a:buNone/>
            </a:pPr>
            <a:r>
              <a:rPr lang="en-US" dirty="0" smtClean="0"/>
              <a:t>“</a:t>
            </a:r>
            <a:r>
              <a:rPr lang="en-US" sz="2000" dirty="0" smtClean="0"/>
              <a:t>Business Etiquette for Networking Events.” </a:t>
            </a:r>
            <a:r>
              <a:rPr lang="en-US" sz="2000" dirty="0" err="1" smtClean="0"/>
              <a:t>Ravenwerks</a:t>
            </a:r>
            <a:endParaRPr lang="en-US" sz="2000" dirty="0" smtClean="0"/>
          </a:p>
          <a:p>
            <a:pPr>
              <a:buFont typeface="Wingdings 2" pitchFamily="18" charset="2"/>
              <a:buNone/>
            </a:pPr>
            <a:r>
              <a:rPr lang="en-US" sz="2000" dirty="0" smtClean="0"/>
              <a:t>Global Ethics, Etiquette, and Effectiveness. 30 Sept 09</a:t>
            </a:r>
          </a:p>
          <a:p>
            <a:pPr>
              <a:buFont typeface="Wingdings 2" pitchFamily="18" charset="2"/>
              <a:buNone/>
            </a:pPr>
            <a:r>
              <a:rPr lang="en-US" sz="2000" dirty="0" smtClean="0"/>
              <a:t>&lt;http://www.ravenwerks.com/?page_id=19&gt;.</a:t>
            </a:r>
          </a:p>
          <a:p>
            <a:pPr>
              <a:buFont typeface="Wingdings 2" pitchFamily="18" charset="2"/>
              <a:buNone/>
            </a:pPr>
            <a:endParaRPr lang="en-US" sz="2000" dirty="0" smtClean="0"/>
          </a:p>
          <a:p>
            <a:pPr>
              <a:buFont typeface="Wingdings 2" pitchFamily="18" charset="2"/>
              <a:buNone/>
            </a:pPr>
            <a:r>
              <a:rPr lang="en-US" sz="2000" dirty="0" smtClean="0"/>
              <a:t>Bardwell, Chris. The Black Collegian; Special Graduation</a:t>
            </a:r>
          </a:p>
          <a:p>
            <a:pPr>
              <a:buFont typeface="Wingdings 2" pitchFamily="18" charset="2"/>
              <a:buNone/>
            </a:pPr>
            <a:r>
              <a:rPr lang="en-US" sz="2000" dirty="0" smtClean="0"/>
              <a:t>Issue. Apr 02 &lt;http://www.blackcollegian.com&gt;.</a:t>
            </a:r>
          </a:p>
          <a:p>
            <a:pPr>
              <a:buFont typeface="Wingdings 2" pitchFamily="18" charset="2"/>
              <a:buNone/>
            </a:pPr>
            <a:endParaRPr lang="en-US" sz="2000" dirty="0" smtClean="0"/>
          </a:p>
          <a:p>
            <a:pPr>
              <a:buFont typeface="Wingdings 2" pitchFamily="18" charset="2"/>
              <a:buNone/>
            </a:pPr>
            <a:r>
              <a:rPr lang="en-US" sz="2000" dirty="0" smtClean="0"/>
              <a:t>Post, Emily. The Emily Post Institute; Etiquette’s Home on the</a:t>
            </a:r>
          </a:p>
          <a:p>
            <a:pPr>
              <a:buFont typeface="Wingdings 2" pitchFamily="18" charset="2"/>
              <a:buNone/>
            </a:pPr>
            <a:r>
              <a:rPr lang="en-US" sz="2000" dirty="0" smtClean="0"/>
              <a:t>Web. &lt;http://www.emilypost.com/business/index.</a:t>
            </a:r>
          </a:p>
          <a:p>
            <a:pPr>
              <a:buFont typeface="Wingdings 2" pitchFamily="18" charset="2"/>
              <a:buNone/>
            </a:pPr>
            <a:endParaRPr lang="en-US" sz="2000" dirty="0" smtClean="0"/>
          </a:p>
          <a:p>
            <a:pPr>
              <a:buFont typeface="Wingdings 2" pitchFamily="18" charset="2"/>
              <a:buNone/>
            </a:pPr>
            <a:r>
              <a:rPr lang="en-US" sz="2000" dirty="0" smtClean="0"/>
              <a:t>Klaus, Peggy. The Hard Truth About Soft Skills; Workplace Lessons Smart People Wish They Had Learned Sooner. New York: Harper Collins Publishers, 2007</a:t>
            </a:r>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p>
          <a:p>
            <a:pPr>
              <a:buFont typeface="Wingdings 2" pitchFamily="18" charset="2"/>
              <a:buNone/>
            </a:pPr>
            <a:endParaRPr lang="en-US" b="1" dirty="0" smtClean="0"/>
          </a:p>
          <a:p>
            <a:pPr>
              <a:buFont typeface="Wingdings 2" pitchFamily="18" charset="2"/>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Why Employees Fail?</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lnSpcReduction="10000"/>
          </a:bodyPr>
          <a:lstStyle/>
          <a:p>
            <a:pPr marL="265176" indent="-265176" eaLnBrk="1" fontAlgn="auto" hangingPunct="1">
              <a:spcAft>
                <a:spcPts val="0"/>
              </a:spcAft>
              <a:buFont typeface="Wingdings 2"/>
              <a:buChar char=""/>
              <a:defRPr/>
            </a:pPr>
            <a:r>
              <a:rPr lang="en-US" dirty="0" smtClean="0"/>
              <a:t>According to a Leadership IQ study, 46% of all newly-hired employees fail within 18 months</a:t>
            </a:r>
          </a:p>
          <a:p>
            <a:pPr marL="265176" indent="-265176" eaLnBrk="1" fontAlgn="auto" hangingPunct="1">
              <a:spcAft>
                <a:spcPts val="0"/>
              </a:spcAft>
              <a:buFont typeface="Wingdings 2"/>
              <a:buChar char=""/>
              <a:defRPr/>
            </a:pPr>
            <a:r>
              <a:rPr lang="en-US" dirty="0" smtClean="0"/>
              <a:t>Why? </a:t>
            </a:r>
          </a:p>
          <a:p>
            <a:pPr marL="548640" lvl="1" indent="-201168" eaLnBrk="1" fontAlgn="auto" hangingPunct="1">
              <a:spcAft>
                <a:spcPts val="0"/>
              </a:spcAft>
              <a:buFont typeface="Verdana"/>
              <a:buChar char="◦"/>
              <a:defRPr/>
            </a:pPr>
            <a:r>
              <a:rPr lang="en-US" dirty="0" smtClean="0"/>
              <a:t> 26%  Cannot Accept Feedback</a:t>
            </a:r>
          </a:p>
          <a:p>
            <a:pPr marL="548640" lvl="1" indent="-201168" eaLnBrk="1" fontAlgn="auto" hangingPunct="1">
              <a:spcAft>
                <a:spcPts val="0"/>
              </a:spcAft>
              <a:buFont typeface="Verdana"/>
              <a:buChar char="◦"/>
              <a:defRPr/>
            </a:pPr>
            <a:r>
              <a:rPr lang="en-US" dirty="0" smtClean="0"/>
              <a:t> 23%  Unable to Understand or Manage Emotions</a:t>
            </a:r>
          </a:p>
          <a:p>
            <a:pPr marL="548640" lvl="1" indent="-201168" eaLnBrk="1" fontAlgn="auto" hangingPunct="1">
              <a:spcAft>
                <a:spcPts val="0"/>
              </a:spcAft>
              <a:buFont typeface="Verdana"/>
              <a:buChar char="◦"/>
              <a:defRPr/>
            </a:pPr>
            <a:r>
              <a:rPr lang="en-US" dirty="0" smtClean="0"/>
              <a:t> 17%  Not Motivated to Excel</a:t>
            </a:r>
          </a:p>
          <a:p>
            <a:pPr marL="548640" lvl="1" indent="-201168" eaLnBrk="1" fontAlgn="auto" hangingPunct="1">
              <a:spcAft>
                <a:spcPts val="0"/>
              </a:spcAft>
              <a:buFont typeface="Verdana"/>
              <a:buChar char="◦"/>
              <a:defRPr/>
            </a:pPr>
            <a:r>
              <a:rPr lang="en-US" dirty="0" smtClean="0"/>
              <a:t> 15%  Wrong Temperament for Job</a:t>
            </a:r>
          </a:p>
          <a:p>
            <a:pPr marL="548640" lvl="1" indent="-201168" eaLnBrk="1" fontAlgn="auto" hangingPunct="1">
              <a:spcAft>
                <a:spcPts val="0"/>
              </a:spcAft>
              <a:buFont typeface="Verdana"/>
              <a:buChar char="◦"/>
              <a:defRPr/>
            </a:pPr>
            <a:r>
              <a:rPr lang="en-US" dirty="0" smtClean="0"/>
              <a:t> 11%  Lack Technical Skills</a:t>
            </a:r>
          </a:p>
          <a:p>
            <a:pPr marL="265176" indent="-265176" eaLnBrk="1" fontAlgn="auto" hangingPunct="1">
              <a:spcAft>
                <a:spcPts val="0"/>
              </a:spcAft>
              <a:buFont typeface="Wingdings 2"/>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Top Roadblocks to Success</a:t>
            </a:r>
            <a:endParaRPr lang="en-US" dirty="0">
              <a:solidFill>
                <a:schemeClr val="accent1">
                  <a:tint val="88000"/>
                  <a:satMod val="150000"/>
                </a:schemeClr>
              </a:solidFill>
            </a:endParaRPr>
          </a:p>
        </p:txBody>
      </p:sp>
      <p:sp>
        <p:nvSpPr>
          <p:cNvPr id="9219" name="Content Placeholder 2"/>
          <p:cNvSpPr>
            <a:spLocks noGrp="1"/>
          </p:cNvSpPr>
          <p:nvPr>
            <p:ph idx="1"/>
          </p:nvPr>
        </p:nvSpPr>
        <p:spPr>
          <a:xfrm>
            <a:off x="503238" y="530225"/>
            <a:ext cx="8183562" cy="4187825"/>
          </a:xfrm>
        </p:spPr>
        <p:txBody>
          <a:bodyPr/>
          <a:lstStyle/>
          <a:p>
            <a:pPr eaLnBrk="1" hangingPunct="1"/>
            <a:r>
              <a:rPr lang="en-US" dirty="0" smtClean="0"/>
              <a:t>Don’t Know What to Expect</a:t>
            </a:r>
          </a:p>
          <a:p>
            <a:pPr eaLnBrk="1" hangingPunct="1"/>
            <a:r>
              <a:rPr lang="en-US" dirty="0" smtClean="0"/>
              <a:t>Don’t Understand Corporate Culture or Rules</a:t>
            </a:r>
          </a:p>
          <a:p>
            <a:pPr eaLnBrk="1" hangingPunct="1"/>
            <a:r>
              <a:rPr lang="en-US" dirty="0" smtClean="0"/>
              <a:t>Do Not Have A Plan</a:t>
            </a:r>
          </a:p>
          <a:p>
            <a:pPr eaLnBrk="1" hangingPunct="1"/>
            <a:r>
              <a:rPr lang="en-US" dirty="0" smtClean="0"/>
              <a:t>Cannot Accept Feedback</a:t>
            </a:r>
          </a:p>
          <a:p>
            <a:pPr eaLnBrk="1" hangingPunct="1"/>
            <a:r>
              <a:rPr lang="en-US" dirty="0" smtClean="0"/>
              <a:t>Stay with Past Ways of Doing Things</a:t>
            </a:r>
          </a:p>
          <a:p>
            <a:pPr eaLnBrk="1" hangingPunct="1"/>
            <a:r>
              <a:rPr lang="en-US" dirty="0" smtClean="0"/>
              <a:t>Share Too Much Personal Information</a:t>
            </a:r>
          </a:p>
          <a:p>
            <a:pPr eaLnBrk="1" hangingPunct="1"/>
            <a:r>
              <a:rPr lang="en-US" dirty="0" smtClean="0"/>
              <a:t>Behave in Rude, Boorish, or Arrogant Manner</a:t>
            </a:r>
          </a:p>
          <a:p>
            <a:pPr eaLnBrk="1" hangingPunct="1"/>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112837"/>
          </a:xfrm>
        </p:spPr>
        <p:txBody>
          <a:bodyPr>
            <a:normAutofit fontScale="90000"/>
          </a:bodyPr>
          <a:lstStyle/>
          <a:p>
            <a:pPr eaLnBrk="1" fontAlgn="auto" hangingPunct="1">
              <a:spcAft>
                <a:spcPts val="0"/>
              </a:spcAft>
              <a:defRPr/>
            </a:pPr>
            <a:r>
              <a:rPr lang="en-US" dirty="0" smtClean="0">
                <a:solidFill>
                  <a:schemeClr val="accent1">
                    <a:tint val="88000"/>
                    <a:satMod val="150000"/>
                  </a:schemeClr>
                </a:solidFill>
              </a:rPr>
              <a:t>Know What is Expected &amp; Impress</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lnSpcReduction="20000"/>
          </a:bodyPr>
          <a:lstStyle/>
          <a:p>
            <a:pPr marL="265176" indent="-265176" eaLnBrk="1" fontAlgn="auto" hangingPunct="1">
              <a:spcAft>
                <a:spcPts val="0"/>
              </a:spcAft>
              <a:buFont typeface="Wingdings 2"/>
              <a:buChar char=""/>
              <a:defRPr/>
            </a:pPr>
            <a:r>
              <a:rPr lang="en-US" dirty="0" smtClean="0"/>
              <a:t>Ask your New Boss for Help – Clarify Goals (understand how your performance/success will be evaluated)</a:t>
            </a:r>
          </a:p>
          <a:p>
            <a:pPr marL="265176" indent="-265176" eaLnBrk="1" fontAlgn="auto" hangingPunct="1">
              <a:spcAft>
                <a:spcPts val="0"/>
              </a:spcAft>
              <a:buFont typeface="Wingdings 2"/>
              <a:buChar char=""/>
              <a:defRPr/>
            </a:pPr>
            <a:r>
              <a:rPr lang="en-US" dirty="0" smtClean="0"/>
              <a:t>Develop a Plan of Action and Review with Your Supervisor</a:t>
            </a:r>
          </a:p>
          <a:p>
            <a:pPr marL="265176" indent="-265176" eaLnBrk="1" fontAlgn="auto" hangingPunct="1">
              <a:spcAft>
                <a:spcPts val="0"/>
              </a:spcAft>
              <a:buFont typeface="Wingdings 2"/>
              <a:buChar char=""/>
              <a:defRPr/>
            </a:pPr>
            <a:r>
              <a:rPr lang="en-US" dirty="0" smtClean="0"/>
              <a:t>Listen to Co-Workers and Get Them on Board with Your Plan</a:t>
            </a:r>
          </a:p>
          <a:p>
            <a:pPr marL="265176" indent="-265176" eaLnBrk="1" fontAlgn="auto" hangingPunct="1">
              <a:spcAft>
                <a:spcPts val="0"/>
              </a:spcAft>
              <a:buFont typeface="Wingdings 2"/>
              <a:buChar char=""/>
              <a:defRPr/>
            </a:pPr>
            <a:r>
              <a:rPr lang="en-US" dirty="0" smtClean="0"/>
              <a:t>Meet as Many People as You Can (be friendly and build professional relationships but avoid getting overly personal)</a:t>
            </a:r>
          </a:p>
          <a:p>
            <a:pPr marL="265176" indent="-265176" eaLnBrk="1" fontAlgn="auto" hangingPunct="1">
              <a:spcAft>
                <a:spcPts val="0"/>
              </a:spcAft>
              <a:buFont typeface="Wingdings 2"/>
              <a:buChar char=""/>
              <a:defRPr/>
            </a:pPr>
            <a:r>
              <a:rPr lang="en-US" dirty="0" smtClean="0"/>
              <a:t>Observe the Culture (find a mentor if you can)</a:t>
            </a:r>
          </a:p>
          <a:p>
            <a:pPr marL="265176" indent="-265176" eaLnBrk="1" fontAlgn="auto" hangingPunct="1">
              <a:spcAft>
                <a:spcPts val="0"/>
              </a:spcAft>
              <a:buFont typeface="Wingdings 2"/>
              <a:buChar char=""/>
              <a:defRPr/>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More Than I Wanted to Know…  </a:t>
            </a:r>
            <a:endParaRPr lang="en-US" dirty="0">
              <a:solidFill>
                <a:schemeClr val="accent1">
                  <a:tint val="88000"/>
                  <a:satMod val="150000"/>
                </a:schemeClr>
              </a:solidFill>
            </a:endParaRPr>
          </a:p>
        </p:txBody>
      </p:sp>
      <p:pic>
        <p:nvPicPr>
          <p:cNvPr id="11267" name="Picture 7"/>
          <p:cNvPicPr>
            <a:picLocks noGrp="1" noChangeAspect="1" noChangeArrowheads="1"/>
          </p:cNvPicPr>
          <p:nvPr>
            <p:ph idx="1"/>
          </p:nvPr>
        </p:nvPicPr>
        <p:blipFill>
          <a:blip r:embed="rId3" cstate="print"/>
          <a:srcRect/>
          <a:stretch>
            <a:fillRect/>
          </a:stretch>
        </p:blipFill>
        <p:spPr>
          <a:xfrm>
            <a:off x="2057400" y="990600"/>
            <a:ext cx="4953000" cy="38100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solidFill>
                  <a:schemeClr val="accent1">
                    <a:tint val="88000"/>
                    <a:satMod val="150000"/>
                  </a:schemeClr>
                </a:solidFill>
              </a:rPr>
              <a:t>Learn the Rules &amp; Follow Them</a:t>
            </a:r>
            <a:endParaRPr lang="en-US" dirty="0"/>
          </a:p>
        </p:txBody>
      </p:sp>
      <p:sp>
        <p:nvSpPr>
          <p:cNvPr id="12291" name="Content Placeholder 2"/>
          <p:cNvSpPr>
            <a:spLocks noGrp="1"/>
          </p:cNvSpPr>
          <p:nvPr>
            <p:ph idx="1"/>
          </p:nvPr>
        </p:nvSpPr>
        <p:spPr>
          <a:xfrm>
            <a:off x="503238" y="530225"/>
            <a:ext cx="8183562" cy="4187825"/>
          </a:xfrm>
        </p:spPr>
        <p:txBody>
          <a:bodyPr/>
          <a:lstStyle/>
          <a:p>
            <a:pPr marL="265176" indent="-265176" eaLnBrk="1" fontAlgn="auto" hangingPunct="1">
              <a:spcAft>
                <a:spcPts val="0"/>
              </a:spcAft>
              <a:buFont typeface="Wingdings 2"/>
              <a:buChar char=""/>
              <a:defRPr/>
            </a:pPr>
            <a:r>
              <a:rPr lang="en-US" dirty="0" smtClean="0"/>
              <a:t>Listen and observe carefully</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Many new college grads fail because they were not told or do not know the rules or why they should follow them</a:t>
            </a:r>
          </a:p>
          <a:p>
            <a:pPr marL="548640" lvl="1" indent="-201168" eaLnBrk="1" fontAlgn="auto" hangingPunct="1">
              <a:spcAft>
                <a:spcPts val="0"/>
              </a:spcAft>
              <a:buFont typeface="Verdana"/>
              <a:buChar char="◦"/>
              <a:defRPr/>
            </a:pPr>
            <a:r>
              <a:rPr lang="en-US" dirty="0" smtClean="0"/>
              <a:t>Be Punctual</a:t>
            </a:r>
          </a:p>
          <a:p>
            <a:pPr marL="548640" lvl="1" indent="-201168" eaLnBrk="1" fontAlgn="auto" hangingPunct="1">
              <a:spcAft>
                <a:spcPts val="0"/>
              </a:spcAft>
              <a:buFont typeface="Verdana"/>
              <a:buChar char="◦"/>
              <a:defRPr/>
            </a:pPr>
            <a:r>
              <a:rPr lang="en-US" dirty="0" smtClean="0"/>
              <a:t>Wear the Expected Attire</a:t>
            </a:r>
          </a:p>
          <a:p>
            <a:pPr marL="548640" lvl="1" indent="-201168" eaLnBrk="1" fontAlgn="auto" hangingPunct="1">
              <a:spcAft>
                <a:spcPts val="0"/>
              </a:spcAft>
              <a:buFont typeface="Verdana"/>
              <a:buChar char="◦"/>
              <a:defRPr/>
            </a:pPr>
            <a:r>
              <a:rPr lang="en-US" dirty="0" smtClean="0"/>
              <a:t>Don’t Immediately Ask for Leave Time</a:t>
            </a:r>
          </a:p>
          <a:p>
            <a:pPr marL="548640" lvl="1" indent="-201168" eaLnBrk="1" fontAlgn="auto" hangingPunct="1">
              <a:spcAft>
                <a:spcPts val="0"/>
              </a:spcAft>
              <a:buFont typeface="Verdana"/>
              <a:buChar char="◦"/>
              <a:defRPr/>
            </a:pPr>
            <a:r>
              <a:rPr lang="en-US" dirty="0" smtClean="0"/>
              <a:t>Work Overtime if Needed</a:t>
            </a:r>
          </a:p>
          <a:p>
            <a:pPr marL="548640" lvl="1" indent="-201168" eaLnBrk="1" fontAlgn="auto" hangingPunct="1">
              <a:spcAft>
                <a:spcPts val="0"/>
              </a:spcAft>
              <a:buFont typeface="Verdana"/>
              <a:buChar char="◦"/>
              <a:defRPr/>
            </a:pPr>
            <a:r>
              <a:rPr lang="en-US" dirty="0" smtClean="0"/>
              <a:t>Demonstrate Integrity </a:t>
            </a:r>
          </a:p>
          <a:p>
            <a:pPr marL="548640" lvl="1" indent="-201168" eaLnBrk="1" fontAlgn="auto" hangingPunct="1">
              <a:spcAft>
                <a:spcPts val="0"/>
              </a:spcAft>
              <a:buFont typeface="Verdana"/>
              <a:buChar char="◦"/>
              <a:defRPr/>
            </a:pPr>
            <a:r>
              <a:rPr lang="en-US" dirty="0" smtClean="0"/>
              <a:t>Learn Chain of Command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Be A Team Player</a:t>
            </a:r>
            <a:endParaRPr lang="en-US" dirty="0"/>
          </a:p>
        </p:txBody>
      </p:sp>
      <p:sp>
        <p:nvSpPr>
          <p:cNvPr id="3" name="Content Placeholder 2"/>
          <p:cNvSpPr>
            <a:spLocks noGrp="1"/>
          </p:cNvSpPr>
          <p:nvPr>
            <p:ph idx="1"/>
          </p:nvPr>
        </p:nvSpPr>
        <p:spPr>
          <a:xfrm>
            <a:off x="503238" y="530225"/>
            <a:ext cx="8183562" cy="4187825"/>
          </a:xfrm>
        </p:spPr>
        <p:txBody>
          <a:bodyPr/>
          <a:lstStyle/>
          <a:p>
            <a:pPr marL="265176" indent="-265176" eaLnBrk="1" fontAlgn="auto" hangingPunct="1">
              <a:spcAft>
                <a:spcPts val="0"/>
              </a:spcAft>
              <a:buFont typeface="Wingdings 2"/>
              <a:buChar char=""/>
              <a:defRPr/>
            </a:pPr>
            <a:r>
              <a:rPr lang="en-US" dirty="0" smtClean="0"/>
              <a:t>Treat Everyone with Respect</a:t>
            </a:r>
          </a:p>
          <a:p>
            <a:pPr marL="265176" indent="-265176" eaLnBrk="1" fontAlgn="auto" hangingPunct="1">
              <a:spcAft>
                <a:spcPts val="0"/>
              </a:spcAft>
              <a:buFont typeface="Wingdings 2"/>
              <a:buChar char=""/>
              <a:defRPr/>
            </a:pPr>
            <a:endParaRPr lang="en-US" dirty="0" smtClean="0"/>
          </a:p>
          <a:p>
            <a:pPr marL="265176" indent="-265176" eaLnBrk="1" fontAlgn="auto" hangingPunct="1">
              <a:spcAft>
                <a:spcPts val="0"/>
              </a:spcAft>
              <a:buFont typeface="Wingdings 2"/>
              <a:buChar char=""/>
              <a:defRPr/>
            </a:pPr>
            <a:r>
              <a:rPr lang="en-US" dirty="0" smtClean="0"/>
              <a:t>Avoid Negativity (“That Won’t Work…”)</a:t>
            </a:r>
          </a:p>
          <a:p>
            <a:pPr marL="265176" indent="-265176" eaLnBrk="1" fontAlgn="auto" hangingPunct="1">
              <a:spcAft>
                <a:spcPts val="0"/>
              </a:spcAft>
              <a:buFont typeface="Wingdings 2"/>
              <a:buChar char=""/>
              <a:defRPr/>
            </a:pPr>
            <a:endParaRPr lang="en-US" dirty="0" smtClean="0"/>
          </a:p>
          <a:p>
            <a:pPr marL="265176" lvl="1" indent="-265176" eaLnBrk="1" fontAlgn="auto" hangingPunct="1">
              <a:spcAft>
                <a:spcPts val="0"/>
              </a:spcAft>
              <a:buSzPct val="80000"/>
              <a:buFont typeface="Wingdings 2"/>
              <a:buChar char=""/>
              <a:defRPr/>
            </a:pPr>
            <a:r>
              <a:rPr lang="en-US" sz="2800" dirty="0" smtClean="0"/>
              <a:t>Get Along with Others/Cooperate</a:t>
            </a:r>
          </a:p>
          <a:p>
            <a:pPr marL="265176" lvl="1" indent="-265176" eaLnBrk="1" fontAlgn="auto" hangingPunct="1">
              <a:spcAft>
                <a:spcPts val="0"/>
              </a:spcAft>
              <a:buSzPct val="80000"/>
              <a:buFont typeface="Wingdings 2"/>
              <a:buChar char=""/>
              <a:defRPr/>
            </a:pPr>
            <a:endParaRPr lang="en-US" sz="2800" dirty="0" smtClean="0"/>
          </a:p>
          <a:p>
            <a:pPr marL="265176" lvl="1" indent="-265176" eaLnBrk="1" fontAlgn="auto" hangingPunct="1">
              <a:spcAft>
                <a:spcPts val="0"/>
              </a:spcAft>
              <a:buSzPct val="80000"/>
              <a:buFont typeface="Wingdings 2"/>
              <a:buChar char=""/>
              <a:defRPr/>
            </a:pPr>
            <a:r>
              <a:rPr lang="en-US" sz="2800" dirty="0" smtClean="0"/>
              <a:t>Volunteer</a:t>
            </a:r>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fontAlgn="auto" hangingPunct="1">
              <a:spcAft>
                <a:spcPts val="0"/>
              </a:spcAft>
              <a:defRPr/>
            </a:pPr>
            <a:r>
              <a:rPr lang="en-US" dirty="0" smtClean="0">
                <a:solidFill>
                  <a:schemeClr val="accent1">
                    <a:tint val="88000"/>
                    <a:satMod val="150000"/>
                  </a:schemeClr>
                </a:solidFill>
              </a:rPr>
              <a:t>HR Professionals Say 80% Lose Jobs Because…</a:t>
            </a:r>
            <a:endParaRPr lang="en-US" dirty="0">
              <a:solidFill>
                <a:schemeClr val="accent1">
                  <a:tint val="88000"/>
                  <a:satMod val="150000"/>
                </a:schemeClr>
              </a:solidFill>
            </a:endParaRPr>
          </a:p>
        </p:txBody>
      </p:sp>
      <p:pic>
        <p:nvPicPr>
          <p:cNvPr id="15363" name="Picture 4"/>
          <p:cNvPicPr>
            <a:picLocks noGrp="1" noChangeAspect="1" noChangeArrowheads="1"/>
          </p:cNvPicPr>
          <p:nvPr>
            <p:ph idx="1"/>
          </p:nvPr>
        </p:nvPicPr>
        <p:blipFill>
          <a:blip r:embed="rId2" cstate="print"/>
          <a:srcRect/>
          <a:stretch>
            <a:fillRect/>
          </a:stretch>
        </p:blipFill>
        <p:spPr>
          <a:xfrm>
            <a:off x="2133600" y="1119188"/>
            <a:ext cx="4724400" cy="3605212"/>
          </a:xfr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1173</TotalTime>
  <Words>1946</Words>
  <Application>Microsoft Office PowerPoint</Application>
  <PresentationFormat>On-screen Show (4:3)</PresentationFormat>
  <Paragraphs>231</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Aspect</vt:lpstr>
      <vt:lpstr>Business Etiquette 101</vt:lpstr>
      <vt:lpstr>Why Do Employees Fail?</vt:lpstr>
      <vt:lpstr>Why Employees Fail?</vt:lpstr>
      <vt:lpstr>Top Roadblocks to Success</vt:lpstr>
      <vt:lpstr>Know What is Expected &amp; Impress</vt:lpstr>
      <vt:lpstr>More Than I Wanted to Know…  </vt:lpstr>
      <vt:lpstr>Learn the Rules &amp; Follow Them</vt:lpstr>
      <vt:lpstr>Be A Team Player</vt:lpstr>
      <vt:lpstr>HR Professionals Say 80% Lose Jobs Because…</vt:lpstr>
      <vt:lpstr>Have A Work Ethic</vt:lpstr>
      <vt:lpstr>Do Your Share</vt:lpstr>
      <vt:lpstr>Take Responsibility </vt:lpstr>
      <vt:lpstr>Own Up to Mistakes </vt:lpstr>
      <vt:lpstr>Mind Your Manners</vt:lpstr>
      <vt:lpstr>Appearance and Dress</vt:lpstr>
      <vt:lpstr>Avoid Techno Traps </vt:lpstr>
      <vt:lpstr>E-mail Etiquette </vt:lpstr>
      <vt:lpstr>E-Mail Final Tips</vt:lpstr>
      <vt:lpstr>Phone Etiquette </vt:lpstr>
      <vt:lpstr>Cell Phone Etiquette</vt:lpstr>
      <vt:lpstr>Texting for Business Purposes</vt:lpstr>
      <vt:lpstr>Meeting Etiquette</vt:lpstr>
      <vt:lpstr>Why Business Etiquette?</vt:lpstr>
      <vt:lpstr>How Do Your Etiquette Skills Measure Up?</vt:lpstr>
      <vt:lpstr>References</vt:lpstr>
    </vt:vector>
  </TitlesOfParts>
  <Company>Southwestern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Etiquette 101</dc:title>
  <dc:creator>Computer Center</dc:creator>
  <cp:lastModifiedBy>Computer Center</cp:lastModifiedBy>
  <cp:revision>138</cp:revision>
  <dcterms:created xsi:type="dcterms:W3CDTF">2009-10-14T13:08:46Z</dcterms:created>
  <dcterms:modified xsi:type="dcterms:W3CDTF">2010-09-21T15:04:39Z</dcterms:modified>
</cp:coreProperties>
</file>