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3" r:id="rId8"/>
    <p:sldId id="262" r:id="rId9"/>
    <p:sldId id="265" r:id="rId10"/>
    <p:sldId id="264" r:id="rId11"/>
    <p:sldId id="266" r:id="rId12"/>
    <p:sldId id="267" r:id="rId13"/>
    <p:sldId id="268" r:id="rId14"/>
    <p:sldId id="269" r:id="rId15"/>
    <p:sldId id="272" r:id="rId16"/>
    <p:sldId id="270"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p:restoredTop sz="86410"/>
  </p:normalViewPr>
  <p:slideViewPr>
    <p:cSldViewPr>
      <p:cViewPr varScale="1">
        <p:scale>
          <a:sx n="37" d="100"/>
          <a:sy n="37" d="100"/>
        </p:scale>
        <p:origin x="-3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C82B41-1A86-475C-8C57-25BD092FF9F7}" type="datetimeFigureOut">
              <a:rPr lang="en-US" smtClean="0"/>
              <a:pPr/>
              <a:t>10/14/2010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2A465B-8B97-435C-B222-7BDF236AF0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43948-1932-4787-8569-AA6EA6D21250}" type="datetimeFigureOut">
              <a:rPr lang="en-US" smtClean="0"/>
              <a:pPr/>
              <a:t>10/14/2010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85BA3-4ED7-458E-A053-2BB3CE857C0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285BA3-4ED7-458E-A053-2BB3CE857C0B}"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DE3E45D-F91E-4959-BA05-0C07DCEFB280}" type="datetimeFigureOut">
              <a:rPr lang="en-US" smtClean="0"/>
              <a:pPr/>
              <a:t>10/14/2010</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E0C9C9D-AF68-4574-AEF3-9A522DFE99A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E3E45D-F91E-4959-BA05-0C07DCEFB280}" type="datetimeFigureOut">
              <a:rPr lang="en-US" smtClean="0"/>
              <a:pPr/>
              <a:t>10/14/2010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0C9C9D-AF68-4574-AEF3-9A522DFE99A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E3E45D-F91E-4959-BA05-0C07DCEFB280}" type="datetimeFigureOut">
              <a:rPr lang="en-US" smtClean="0"/>
              <a:pPr/>
              <a:t>10/14/2010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0C9C9D-AF68-4574-AEF3-9A522DFE99A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DE3E45D-F91E-4959-BA05-0C07DCEFB280}" type="datetimeFigureOut">
              <a:rPr lang="en-US" smtClean="0"/>
              <a:pPr/>
              <a:t>10/14/2010</a:t>
            </a:fld>
            <a:endParaRPr lang="en-US" dirty="0"/>
          </a:p>
        </p:txBody>
      </p:sp>
      <p:sp>
        <p:nvSpPr>
          <p:cNvPr id="9" name="Slide Number Placeholder 8"/>
          <p:cNvSpPr>
            <a:spLocks noGrp="1"/>
          </p:cNvSpPr>
          <p:nvPr>
            <p:ph type="sldNum" sz="quarter" idx="15"/>
          </p:nvPr>
        </p:nvSpPr>
        <p:spPr/>
        <p:txBody>
          <a:bodyPr rtlCol="0"/>
          <a:lstStyle/>
          <a:p>
            <a:fld id="{7E0C9C9D-AF68-4574-AEF3-9A522DFE99A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DE3E45D-F91E-4959-BA05-0C07DCEFB280}" type="datetimeFigureOut">
              <a:rPr lang="en-US" smtClean="0"/>
              <a:pPr/>
              <a:t>10/14/2010</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7E0C9C9D-AF68-4574-AEF3-9A522DFE99A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DE3E45D-F91E-4959-BA05-0C07DCEFB280}" type="datetimeFigureOut">
              <a:rPr lang="en-US" smtClean="0"/>
              <a:pPr/>
              <a:t>10/14/2010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0C9C9D-AF68-4574-AEF3-9A522DFE99A5}"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DE3E45D-F91E-4959-BA05-0C07DCEFB280}" type="datetimeFigureOut">
              <a:rPr lang="en-US" smtClean="0"/>
              <a:pPr/>
              <a:t>10/14/2010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0C9C9D-AF68-4574-AEF3-9A522DFE99A5}"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DE3E45D-F91E-4959-BA05-0C07DCEFB280}" type="datetimeFigureOut">
              <a:rPr lang="en-US" smtClean="0"/>
              <a:pPr/>
              <a:t>10/14/2010</a:t>
            </a:fld>
            <a:endParaRPr lang="en-US" dirty="0"/>
          </a:p>
        </p:txBody>
      </p:sp>
      <p:sp>
        <p:nvSpPr>
          <p:cNvPr id="7" name="Slide Number Placeholder 6"/>
          <p:cNvSpPr>
            <a:spLocks noGrp="1"/>
          </p:cNvSpPr>
          <p:nvPr>
            <p:ph type="sldNum" sz="quarter" idx="11"/>
          </p:nvPr>
        </p:nvSpPr>
        <p:spPr/>
        <p:txBody>
          <a:bodyPr rtlCol="0"/>
          <a:lstStyle/>
          <a:p>
            <a:fld id="{7E0C9C9D-AF68-4574-AEF3-9A522DFE99A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3E45D-F91E-4959-BA05-0C07DCEFB280}" type="datetimeFigureOut">
              <a:rPr lang="en-US" smtClean="0"/>
              <a:pPr/>
              <a:t>10/14/2010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0C9C9D-AF68-4574-AEF3-9A522DFE99A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DE3E45D-F91E-4959-BA05-0C07DCEFB280}" type="datetimeFigureOut">
              <a:rPr lang="en-US" smtClean="0"/>
              <a:pPr/>
              <a:t>10/14/2010</a:t>
            </a:fld>
            <a:endParaRPr lang="en-US" dirty="0"/>
          </a:p>
        </p:txBody>
      </p:sp>
      <p:sp>
        <p:nvSpPr>
          <p:cNvPr id="22" name="Slide Number Placeholder 21"/>
          <p:cNvSpPr>
            <a:spLocks noGrp="1"/>
          </p:cNvSpPr>
          <p:nvPr>
            <p:ph type="sldNum" sz="quarter" idx="15"/>
          </p:nvPr>
        </p:nvSpPr>
        <p:spPr/>
        <p:txBody>
          <a:bodyPr rtlCol="0"/>
          <a:lstStyle/>
          <a:p>
            <a:fld id="{7E0C9C9D-AF68-4574-AEF3-9A522DFE99A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DE3E45D-F91E-4959-BA05-0C07DCEFB280}" type="datetimeFigureOut">
              <a:rPr lang="en-US" smtClean="0"/>
              <a:pPr/>
              <a:t>10/14/2010</a:t>
            </a:fld>
            <a:endParaRPr lang="en-US" dirty="0"/>
          </a:p>
        </p:txBody>
      </p:sp>
      <p:sp>
        <p:nvSpPr>
          <p:cNvPr id="18" name="Slide Number Placeholder 17"/>
          <p:cNvSpPr>
            <a:spLocks noGrp="1"/>
          </p:cNvSpPr>
          <p:nvPr>
            <p:ph type="sldNum" sz="quarter" idx="11"/>
          </p:nvPr>
        </p:nvSpPr>
        <p:spPr/>
        <p:txBody>
          <a:bodyPr rtlCol="0"/>
          <a:lstStyle/>
          <a:p>
            <a:fld id="{7E0C9C9D-AF68-4574-AEF3-9A522DFE99A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DE3E45D-F91E-4959-BA05-0C07DCEFB280}" type="datetimeFigureOut">
              <a:rPr lang="en-US" smtClean="0"/>
              <a:pPr/>
              <a:t>10/14/2010</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E0C9C9D-AF68-4574-AEF3-9A522DFE99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d_benson@southwestercc.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kBxRi_udy9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at to wear.jpg"/>
          <p:cNvPicPr>
            <a:picLocks noChangeAspect="1"/>
          </p:cNvPicPr>
          <p:nvPr/>
        </p:nvPicPr>
        <p:blipFill>
          <a:blip r:embed="rId2" cstate="print"/>
          <a:stretch>
            <a:fillRect/>
          </a:stretch>
        </p:blipFill>
        <p:spPr>
          <a:xfrm>
            <a:off x="1828800" y="0"/>
            <a:ext cx="1828800" cy="3733800"/>
          </a:xfrm>
          <a:prstGeom prst="rect">
            <a:avLst/>
          </a:prstGeom>
        </p:spPr>
      </p:pic>
      <p:sp>
        <p:nvSpPr>
          <p:cNvPr id="2" name="Title 1"/>
          <p:cNvSpPr>
            <a:spLocks noGrp="1"/>
          </p:cNvSpPr>
          <p:nvPr>
            <p:ph type="ctrTitle"/>
          </p:nvPr>
        </p:nvSpPr>
        <p:spPr/>
        <p:txBody>
          <a:bodyPr/>
          <a:lstStyle/>
          <a:p>
            <a:r>
              <a:rPr lang="en-US" dirty="0" smtClean="0"/>
              <a:t>Dress for Success </a:t>
            </a:r>
            <a:endParaRPr lang="en-US" dirty="0"/>
          </a:p>
        </p:txBody>
      </p:sp>
      <p:sp>
        <p:nvSpPr>
          <p:cNvPr id="3" name="Subtitle 2"/>
          <p:cNvSpPr>
            <a:spLocks noGrp="1"/>
          </p:cNvSpPr>
          <p:nvPr>
            <p:ph type="subTitle" idx="1"/>
          </p:nvPr>
        </p:nvSpPr>
        <p:spPr/>
        <p:txBody>
          <a:bodyPr/>
          <a:lstStyle/>
          <a:p>
            <a:r>
              <a:rPr lang="en-US" dirty="0" smtClean="0"/>
              <a:t>Women’s Professional Dress for </a:t>
            </a:r>
          </a:p>
          <a:p>
            <a:r>
              <a:rPr lang="en-US" dirty="0" smtClean="0"/>
              <a:t>I</a:t>
            </a:r>
            <a:r>
              <a:rPr lang="en-US" dirty="0" smtClean="0"/>
              <a:t>nterviewing </a:t>
            </a:r>
            <a:r>
              <a:rPr lang="en-US" dirty="0" smtClean="0"/>
              <a:t>and Beyond…</a:t>
            </a:r>
            <a:endParaRPr lang="en-US" dirty="0"/>
          </a:p>
        </p:txBody>
      </p:sp>
      <p:pic>
        <p:nvPicPr>
          <p:cNvPr id="5" name="Picture 4" descr="BUSINESS DRESSED FEMALE.jpg"/>
          <p:cNvPicPr>
            <a:picLocks noChangeAspect="1"/>
          </p:cNvPicPr>
          <p:nvPr/>
        </p:nvPicPr>
        <p:blipFill>
          <a:blip r:embed="rId3" cstate="print"/>
          <a:stretch>
            <a:fillRect/>
          </a:stretch>
        </p:blipFill>
        <p:spPr>
          <a:xfrm>
            <a:off x="6553200" y="152400"/>
            <a:ext cx="2438400" cy="5638800"/>
          </a:xfrm>
          <a:prstGeom prst="rect">
            <a:avLst/>
          </a:prstGeom>
        </p:spPr>
      </p:pic>
      <p:pic>
        <p:nvPicPr>
          <p:cNvPr id="8" name="Picture 7" descr="you landed the nob.jpg"/>
          <p:cNvPicPr>
            <a:picLocks noChangeAspect="1"/>
          </p:cNvPicPr>
          <p:nvPr/>
        </p:nvPicPr>
        <p:blipFill>
          <a:blip r:embed="rId4" cstate="print"/>
          <a:stretch>
            <a:fillRect/>
          </a:stretch>
        </p:blipFill>
        <p:spPr>
          <a:xfrm>
            <a:off x="3505200" y="304799"/>
            <a:ext cx="3657600" cy="40724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Outerwear</a:t>
            </a:r>
            <a:endParaRPr lang="en-US" dirty="0"/>
          </a:p>
        </p:txBody>
      </p:sp>
      <p:pic>
        <p:nvPicPr>
          <p:cNvPr id="5" name="Picture Placeholder 4" descr="250W_KHAKI.jpg"/>
          <p:cNvPicPr>
            <a:picLocks noGrp="1" noChangeAspect="1"/>
          </p:cNvPicPr>
          <p:nvPr>
            <p:ph type="pic" idx="1"/>
          </p:nvPr>
        </p:nvPicPr>
        <p:blipFill>
          <a:blip r:embed="rId2" cstate="print"/>
          <a:stretch>
            <a:fillRect/>
          </a:stretch>
        </p:blipFill>
        <p:spPr>
          <a:xfrm>
            <a:off x="457200" y="3429000"/>
            <a:ext cx="2895600" cy="3200400"/>
          </a:xfrm>
        </p:spPr>
      </p:pic>
      <p:sp>
        <p:nvSpPr>
          <p:cNvPr id="4" name="Text Placeholder 3"/>
          <p:cNvSpPr>
            <a:spLocks noGrp="1"/>
          </p:cNvSpPr>
          <p:nvPr>
            <p:ph type="body" sz="half" idx="2"/>
          </p:nvPr>
        </p:nvSpPr>
        <p:spPr/>
        <p:txBody>
          <a:bodyPr/>
          <a:lstStyle/>
          <a:p>
            <a:r>
              <a:rPr lang="en-US" dirty="0" smtClean="0"/>
              <a:t>-rain coat</a:t>
            </a:r>
          </a:p>
          <a:p>
            <a:r>
              <a:rPr lang="en-US" dirty="0" smtClean="0"/>
              <a:t>-dressy winter jacket</a:t>
            </a:r>
            <a:endParaRPr lang="en-US" dirty="0"/>
          </a:p>
        </p:txBody>
      </p:sp>
      <p:pic>
        <p:nvPicPr>
          <p:cNvPr id="6" name="Picture 5" descr="251W_BLACK.jpg"/>
          <p:cNvPicPr>
            <a:picLocks noChangeAspect="1"/>
          </p:cNvPicPr>
          <p:nvPr/>
        </p:nvPicPr>
        <p:blipFill>
          <a:blip r:embed="rId3" cstate="print"/>
          <a:stretch>
            <a:fillRect/>
          </a:stretch>
        </p:blipFill>
        <p:spPr>
          <a:xfrm>
            <a:off x="457200" y="457200"/>
            <a:ext cx="2794000" cy="3048000"/>
          </a:xfrm>
          <a:prstGeom prst="rect">
            <a:avLst/>
          </a:prstGeom>
        </p:spPr>
      </p:pic>
      <p:pic>
        <p:nvPicPr>
          <p:cNvPr id="7" name="Picture 6" descr="258W_RED.jpg"/>
          <p:cNvPicPr>
            <a:picLocks noChangeAspect="1"/>
          </p:cNvPicPr>
          <p:nvPr/>
        </p:nvPicPr>
        <p:blipFill>
          <a:blip r:embed="rId4" cstate="print"/>
          <a:stretch>
            <a:fillRect/>
          </a:stretch>
        </p:blipFill>
        <p:spPr>
          <a:xfrm>
            <a:off x="3200400" y="457200"/>
            <a:ext cx="2794000" cy="3048000"/>
          </a:xfrm>
          <a:prstGeom prst="rect">
            <a:avLst/>
          </a:prstGeom>
        </p:spPr>
      </p:pic>
      <p:pic>
        <p:nvPicPr>
          <p:cNvPr id="8" name="Picture 7" descr="257W_BLACK.jpg"/>
          <p:cNvPicPr>
            <a:picLocks noChangeAspect="1"/>
          </p:cNvPicPr>
          <p:nvPr/>
        </p:nvPicPr>
        <p:blipFill>
          <a:blip r:embed="rId5" cstate="print"/>
          <a:stretch>
            <a:fillRect/>
          </a:stretch>
        </p:blipFill>
        <p:spPr>
          <a:xfrm>
            <a:off x="3276600" y="3429000"/>
            <a:ext cx="2794000" cy="3238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Casual </a:t>
            </a:r>
            <a:endParaRPr lang="en-US" dirty="0"/>
          </a:p>
        </p:txBody>
      </p:sp>
      <p:sp>
        <p:nvSpPr>
          <p:cNvPr id="4" name="Text Placeholder 3"/>
          <p:cNvSpPr>
            <a:spLocks noGrp="1"/>
          </p:cNvSpPr>
          <p:nvPr>
            <p:ph type="body" sz="half" idx="2"/>
          </p:nvPr>
        </p:nvSpPr>
        <p:spPr/>
        <p:txBody>
          <a:bodyPr/>
          <a:lstStyle/>
          <a:p>
            <a:r>
              <a:rPr lang="en-US" dirty="0" smtClean="0"/>
              <a:t>-pants or a skirt</a:t>
            </a:r>
          </a:p>
          <a:p>
            <a:r>
              <a:rPr lang="en-US" dirty="0" smtClean="0"/>
              <a:t>-tailored shirts</a:t>
            </a:r>
          </a:p>
          <a:p>
            <a:r>
              <a:rPr lang="en-US" dirty="0" smtClean="0"/>
              <a:t>-sweater sets</a:t>
            </a:r>
          </a:p>
          <a:p>
            <a:r>
              <a:rPr lang="en-US" dirty="0" smtClean="0"/>
              <a:t>-knit sweaters</a:t>
            </a:r>
          </a:p>
          <a:p>
            <a:r>
              <a:rPr lang="en-US" dirty="0" smtClean="0"/>
              <a:t>-jeans (if your work place allows) </a:t>
            </a:r>
            <a:endParaRPr lang="en-US" dirty="0"/>
          </a:p>
        </p:txBody>
      </p:sp>
      <p:pic>
        <p:nvPicPr>
          <p:cNvPr id="7" name="Picture Placeholder 6" descr="862Y_VIOLET.jpg"/>
          <p:cNvPicPr>
            <a:picLocks noGrp="1" noChangeAspect="1"/>
          </p:cNvPicPr>
          <p:nvPr>
            <p:ph type="pic" idx="1"/>
          </p:nvPr>
        </p:nvPicPr>
        <p:blipFill>
          <a:blip r:embed="rId2" cstate="print"/>
          <a:stretch>
            <a:fillRect/>
          </a:stretch>
        </p:blipFill>
        <p:spPr>
          <a:xfrm>
            <a:off x="0" y="0"/>
            <a:ext cx="2794000" cy="3387362"/>
          </a:xfrm>
        </p:spPr>
      </p:pic>
      <p:pic>
        <p:nvPicPr>
          <p:cNvPr id="8" name="Picture 7" descr="979V_PURPLE.jpg"/>
          <p:cNvPicPr>
            <a:picLocks noChangeAspect="1"/>
          </p:cNvPicPr>
          <p:nvPr/>
        </p:nvPicPr>
        <p:blipFill>
          <a:blip r:embed="rId3" cstate="print"/>
          <a:stretch>
            <a:fillRect/>
          </a:stretch>
        </p:blipFill>
        <p:spPr>
          <a:xfrm>
            <a:off x="152400" y="3505200"/>
            <a:ext cx="2438400" cy="3213100"/>
          </a:xfrm>
          <a:prstGeom prst="rect">
            <a:avLst/>
          </a:prstGeom>
        </p:spPr>
      </p:pic>
      <p:pic>
        <p:nvPicPr>
          <p:cNvPr id="10" name="Picture 9" descr="S613_NAVY.jpg"/>
          <p:cNvPicPr>
            <a:picLocks noChangeAspect="1"/>
          </p:cNvPicPr>
          <p:nvPr/>
        </p:nvPicPr>
        <p:blipFill>
          <a:blip r:embed="rId4" cstate="print"/>
          <a:stretch>
            <a:fillRect/>
          </a:stretch>
        </p:blipFill>
        <p:spPr>
          <a:xfrm>
            <a:off x="3124200" y="76200"/>
            <a:ext cx="2413000" cy="3048000"/>
          </a:xfrm>
          <a:prstGeom prst="rect">
            <a:avLst/>
          </a:prstGeom>
        </p:spPr>
      </p:pic>
      <p:pic>
        <p:nvPicPr>
          <p:cNvPr id="11" name="Picture 10" descr="943Y_BLACK.jpg"/>
          <p:cNvPicPr>
            <a:picLocks noChangeAspect="1"/>
          </p:cNvPicPr>
          <p:nvPr/>
        </p:nvPicPr>
        <p:blipFill>
          <a:blip r:embed="rId5" cstate="print"/>
          <a:stretch>
            <a:fillRect/>
          </a:stretch>
        </p:blipFill>
        <p:spPr>
          <a:xfrm>
            <a:off x="2743200" y="3505200"/>
            <a:ext cx="2794000" cy="31623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Accessories</a:t>
            </a:r>
            <a:endParaRPr lang="en-US" dirty="0"/>
          </a:p>
        </p:txBody>
      </p:sp>
      <p:pic>
        <p:nvPicPr>
          <p:cNvPr id="5" name="Picture Placeholder 4" descr="piercings-010.jpg"/>
          <p:cNvPicPr>
            <a:picLocks noGrp="1" noChangeAspect="1"/>
          </p:cNvPicPr>
          <p:nvPr>
            <p:ph type="pic" idx="1"/>
          </p:nvPr>
        </p:nvPicPr>
        <p:blipFill>
          <a:blip r:embed="rId2" cstate="print"/>
          <a:srcRect t="6944" b="6944"/>
          <a:stretch>
            <a:fillRect/>
          </a:stretch>
        </p:blipFill>
        <p:spPr>
          <a:xfrm>
            <a:off x="0" y="228600"/>
            <a:ext cx="2895600" cy="5943600"/>
          </a:xfrm>
        </p:spPr>
      </p:pic>
      <p:sp>
        <p:nvSpPr>
          <p:cNvPr id="4" name="Text Placeholder 3"/>
          <p:cNvSpPr>
            <a:spLocks noGrp="1"/>
          </p:cNvSpPr>
          <p:nvPr>
            <p:ph type="body" sz="half" idx="2"/>
          </p:nvPr>
        </p:nvSpPr>
        <p:spPr/>
        <p:txBody>
          <a:bodyPr/>
          <a:lstStyle/>
          <a:p>
            <a:r>
              <a:rPr lang="en-US" dirty="0" smtClean="0"/>
              <a:t>-keep jewelry minimal </a:t>
            </a:r>
          </a:p>
          <a:p>
            <a:r>
              <a:rPr lang="en-US" dirty="0" smtClean="0"/>
              <a:t>-small studs work best</a:t>
            </a:r>
          </a:p>
          <a:p>
            <a:r>
              <a:rPr lang="en-US" dirty="0" smtClean="0"/>
              <a:t>-pearls, gold, or silver</a:t>
            </a:r>
          </a:p>
          <a:p>
            <a:r>
              <a:rPr lang="en-US" dirty="0" smtClean="0"/>
              <a:t>-only one earring per ear</a:t>
            </a:r>
          </a:p>
          <a:p>
            <a:r>
              <a:rPr lang="en-US" dirty="0" smtClean="0"/>
              <a:t>-stay away from large earrings, necklaces and rings</a:t>
            </a:r>
          </a:p>
          <a:p>
            <a:r>
              <a:rPr lang="en-US" dirty="0" smtClean="0"/>
              <a:t>-remove non-tradtional jewelry, such as nose rings, eyebrow rings, spacers, and tongue or lip rings</a:t>
            </a:r>
          </a:p>
          <a:p>
            <a:r>
              <a:rPr lang="en-US" dirty="0" smtClean="0"/>
              <a:t>-cover visible tattoos that could be offensive</a:t>
            </a:r>
          </a:p>
          <a:p>
            <a:endParaRPr lang="en-US" dirty="0"/>
          </a:p>
        </p:txBody>
      </p:sp>
      <p:pic>
        <p:nvPicPr>
          <p:cNvPr id="6" name="Picture 5" descr="419Z_AS-SHOWN.jpg"/>
          <p:cNvPicPr>
            <a:picLocks noChangeAspect="1"/>
          </p:cNvPicPr>
          <p:nvPr/>
        </p:nvPicPr>
        <p:blipFill>
          <a:blip r:embed="rId3" cstate="print"/>
          <a:stretch>
            <a:fillRect/>
          </a:stretch>
        </p:blipFill>
        <p:spPr>
          <a:xfrm>
            <a:off x="2819400" y="152400"/>
            <a:ext cx="2494643" cy="1371600"/>
          </a:xfrm>
          <a:prstGeom prst="rect">
            <a:avLst/>
          </a:prstGeom>
        </p:spPr>
      </p:pic>
      <p:pic>
        <p:nvPicPr>
          <p:cNvPr id="8" name="Picture 7" descr="Cultured_Pearl_Crystal_Swarovski_Necklace_Bracelet_Set.jpg"/>
          <p:cNvPicPr>
            <a:picLocks noChangeAspect="1"/>
          </p:cNvPicPr>
          <p:nvPr/>
        </p:nvPicPr>
        <p:blipFill>
          <a:blip r:embed="rId4" cstate="print"/>
          <a:stretch>
            <a:fillRect/>
          </a:stretch>
        </p:blipFill>
        <p:spPr>
          <a:xfrm>
            <a:off x="2971800" y="1524000"/>
            <a:ext cx="3048000" cy="1371600"/>
          </a:xfrm>
          <a:prstGeom prst="rect">
            <a:avLst/>
          </a:prstGeom>
        </p:spPr>
      </p:pic>
      <p:pic>
        <p:nvPicPr>
          <p:cNvPr id="9" name="Picture 8" descr="select-jewelry-job-interview-1_3-800X800.jpg"/>
          <p:cNvPicPr>
            <a:picLocks noChangeAspect="1"/>
          </p:cNvPicPr>
          <p:nvPr/>
        </p:nvPicPr>
        <p:blipFill>
          <a:blip r:embed="rId5" cstate="print"/>
          <a:stretch>
            <a:fillRect/>
          </a:stretch>
        </p:blipFill>
        <p:spPr>
          <a:xfrm>
            <a:off x="2895600" y="2819400"/>
            <a:ext cx="1581150" cy="1666875"/>
          </a:xfrm>
          <a:prstGeom prst="rect">
            <a:avLst/>
          </a:prstGeom>
        </p:spPr>
      </p:pic>
      <p:pic>
        <p:nvPicPr>
          <p:cNvPr id="10" name="Picture 9" descr="pearls-set.jpg"/>
          <p:cNvPicPr preferRelativeResize="0">
            <a:picLocks noChangeAspect="1"/>
          </p:cNvPicPr>
          <p:nvPr/>
        </p:nvPicPr>
        <p:blipFill>
          <a:blip r:embed="rId6" cstate="print"/>
          <a:stretch>
            <a:fillRect/>
          </a:stretch>
        </p:blipFill>
        <p:spPr>
          <a:xfrm>
            <a:off x="4419600" y="2743200"/>
            <a:ext cx="1661746" cy="2590800"/>
          </a:xfrm>
          <a:prstGeom prst="rect">
            <a:avLst/>
          </a:prstGeom>
        </p:spPr>
      </p:pic>
      <p:pic>
        <p:nvPicPr>
          <p:cNvPr id="11" name="Picture 10" descr="Z480_AS-SHOWN.jpg"/>
          <p:cNvPicPr>
            <a:picLocks noChangeAspect="1"/>
          </p:cNvPicPr>
          <p:nvPr/>
        </p:nvPicPr>
        <p:blipFill>
          <a:blip r:embed="rId7" cstate="print"/>
          <a:stretch>
            <a:fillRect/>
          </a:stretch>
        </p:blipFill>
        <p:spPr>
          <a:xfrm>
            <a:off x="2971800" y="4419600"/>
            <a:ext cx="1371600" cy="1447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Hair and Make-Up</a:t>
            </a:r>
            <a:endParaRPr lang="en-US" dirty="0"/>
          </a:p>
        </p:txBody>
      </p:sp>
      <p:pic>
        <p:nvPicPr>
          <p:cNvPr id="5" name="Picture Placeholder 4" descr="91CRHCALS0RWUCA2FGM1FCAD8DOV6CAMVHH6ACAM9TH1KCAJPRCWPCAADP5BXCAUL9QABCAD0YQYVCAE6DPK5CAEBQ7U2CA2TW9VICA71LY3XCA3UM1LECAJQYNVYCAL6EG02CA4GKY5DCAVZAMAUCAOOCCBX.jpg"/>
          <p:cNvPicPr>
            <a:picLocks noGrp="1" noChangeAspect="1"/>
          </p:cNvPicPr>
          <p:nvPr>
            <p:ph type="pic" idx="1"/>
          </p:nvPr>
        </p:nvPicPr>
        <p:blipFill>
          <a:blip r:embed="rId2" cstate="print"/>
          <a:stretch>
            <a:fillRect/>
          </a:stretch>
        </p:blipFill>
        <p:spPr>
          <a:xfrm>
            <a:off x="304800" y="304800"/>
            <a:ext cx="1447800" cy="2590800"/>
          </a:xfrm>
        </p:spPr>
      </p:pic>
      <p:sp>
        <p:nvSpPr>
          <p:cNvPr id="4" name="Text Placeholder 3"/>
          <p:cNvSpPr>
            <a:spLocks noGrp="1"/>
          </p:cNvSpPr>
          <p:nvPr>
            <p:ph type="body" sz="half" idx="2"/>
          </p:nvPr>
        </p:nvSpPr>
        <p:spPr/>
        <p:txBody>
          <a:bodyPr/>
          <a:lstStyle/>
          <a:p>
            <a:r>
              <a:rPr lang="en-US" dirty="0" smtClean="0"/>
              <a:t>-stay conservative and natural</a:t>
            </a:r>
          </a:p>
          <a:p>
            <a:r>
              <a:rPr lang="en-US" dirty="0" smtClean="0"/>
              <a:t>-less is more</a:t>
            </a:r>
          </a:p>
          <a:p>
            <a:r>
              <a:rPr lang="en-US" dirty="0" smtClean="0"/>
              <a:t>-pick natural and neutral make-up collars</a:t>
            </a:r>
          </a:p>
          <a:p>
            <a:r>
              <a:rPr lang="en-US" dirty="0" smtClean="0"/>
              <a:t>-nails should be clean an neat</a:t>
            </a:r>
          </a:p>
          <a:p>
            <a:r>
              <a:rPr lang="en-US" dirty="0" smtClean="0"/>
              <a:t>-hair should be clean and brushed</a:t>
            </a:r>
          </a:p>
          <a:p>
            <a:r>
              <a:rPr lang="en-US" dirty="0" smtClean="0"/>
              <a:t>-longer hair should be pulled back</a:t>
            </a:r>
          </a:p>
          <a:p>
            <a:r>
              <a:rPr lang="en-US" dirty="0" smtClean="0"/>
              <a:t>-don’t use an over abundance of perfume </a:t>
            </a:r>
          </a:p>
          <a:p>
            <a:r>
              <a:rPr lang="en-US" dirty="0" smtClean="0"/>
              <a:t>-fresh breath is a must</a:t>
            </a:r>
          </a:p>
          <a:p>
            <a:endParaRPr lang="en-US" dirty="0" smtClean="0"/>
          </a:p>
        </p:txBody>
      </p:sp>
      <p:pic>
        <p:nvPicPr>
          <p:cNvPr id="6" name="Picture 5" descr="5SKT1CA777HC2CAM4KC3LCAASF8S4CA4ZUCJ5CA5I8TCZCAKO9XYICAPDUAQKCAKKA0DXCAW70O1RCAPP7WQJCAYI7QKACAM57YPACA1143A9CAO3EH16CAW9NWSTCA0FUO9LCAMVSDSFCAVDKGLTCAKSLIA1.jpg"/>
          <p:cNvPicPr>
            <a:picLocks noChangeAspect="1"/>
          </p:cNvPicPr>
          <p:nvPr/>
        </p:nvPicPr>
        <p:blipFill>
          <a:blip r:embed="rId3" cstate="print"/>
          <a:stretch>
            <a:fillRect/>
          </a:stretch>
        </p:blipFill>
        <p:spPr>
          <a:xfrm>
            <a:off x="2209800" y="152400"/>
            <a:ext cx="1676400" cy="2667000"/>
          </a:xfrm>
          <a:prstGeom prst="rect">
            <a:avLst/>
          </a:prstGeom>
        </p:spPr>
      </p:pic>
      <p:pic>
        <p:nvPicPr>
          <p:cNvPr id="7" name="Picture 6" descr="3RT4OCALNK2NWCA4MAQG4CAG38KAHCAI7UGNRCAT1CP0RCAC23BUJCAO3HNN0CADJ1NGCCA18HR2DCAJQZII7CAJPHFOPCA62P9TZCAH68QISCAIX8WZ8CA4TDTIDCAAWKUQ3CAS1B9GFCAW4W73YCAZWR6X2.jpg"/>
          <p:cNvPicPr>
            <a:picLocks noChangeAspect="1"/>
          </p:cNvPicPr>
          <p:nvPr/>
        </p:nvPicPr>
        <p:blipFill>
          <a:blip r:embed="rId4" cstate="print"/>
          <a:stretch>
            <a:fillRect/>
          </a:stretch>
        </p:blipFill>
        <p:spPr>
          <a:xfrm>
            <a:off x="457200" y="3048000"/>
            <a:ext cx="2362200" cy="3124200"/>
          </a:xfrm>
          <a:prstGeom prst="rect">
            <a:avLst/>
          </a:prstGeom>
        </p:spPr>
      </p:pic>
      <p:pic>
        <p:nvPicPr>
          <p:cNvPr id="9" name="Picture 8" descr="BJUA4CAK4TC92CAMNLG65CAQYN2Q6CAPG0TSUCAJWIKKJCAZ3OC6XCALSVWCWCAP9N7Z1CA1LJV2SCANPA1UQCA2WJUMUCAGUXGRCCA1MJVB9CABGSKB5CA9T32Y6CAFYRY31CAV8ANI7CA3G9DNGCABFPSWE.jpg"/>
          <p:cNvPicPr>
            <a:picLocks noChangeAspect="1"/>
          </p:cNvPicPr>
          <p:nvPr/>
        </p:nvPicPr>
        <p:blipFill>
          <a:blip r:embed="rId5" cstate="print"/>
          <a:stretch>
            <a:fillRect/>
          </a:stretch>
        </p:blipFill>
        <p:spPr>
          <a:xfrm>
            <a:off x="3886200" y="609600"/>
            <a:ext cx="1752586" cy="2590800"/>
          </a:xfrm>
          <a:prstGeom prst="rect">
            <a:avLst/>
          </a:prstGeom>
        </p:spPr>
      </p:pic>
      <p:pic>
        <p:nvPicPr>
          <p:cNvPr id="10" name="Picture 9" descr="I4INTCAPW6SI4CAC0S7I1CALUSC2PCAXK3BFJCAVRIT6VCADJ8YI5CARLDZPCCAU032N6CAJ2ORA7CAN862WACASDCI3FCAJX7DP4CAGTNFRICAGIVB3GCA4HB8LNCAS82ML6CA1ARZB5CA6YY6TWCA6PCNOU.jpg"/>
          <p:cNvPicPr>
            <a:picLocks noChangeAspect="1"/>
          </p:cNvPicPr>
          <p:nvPr/>
        </p:nvPicPr>
        <p:blipFill>
          <a:blip r:embed="rId6" cstate="print"/>
          <a:stretch>
            <a:fillRect/>
          </a:stretch>
        </p:blipFill>
        <p:spPr>
          <a:xfrm>
            <a:off x="3657600" y="3276600"/>
            <a:ext cx="1676400" cy="2743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siness-woman-make-money.jpg"/>
          <p:cNvPicPr>
            <a:picLocks noChangeAspect="1"/>
          </p:cNvPicPr>
          <p:nvPr/>
        </p:nvPicPr>
        <p:blipFill>
          <a:blip r:embed="rId2" cstate="print"/>
          <a:stretch>
            <a:fillRect/>
          </a:stretch>
        </p:blipFill>
        <p:spPr>
          <a:xfrm>
            <a:off x="1447800" y="838200"/>
            <a:ext cx="5267325" cy="5334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Handbag, brief case or portfolio bag</a:t>
            </a:r>
            <a:br>
              <a:rPr lang="en-US" dirty="0" smtClean="0"/>
            </a:br>
            <a:endParaRPr lang="en-US" dirty="0"/>
          </a:p>
        </p:txBody>
      </p:sp>
      <p:pic>
        <p:nvPicPr>
          <p:cNvPr id="5" name="Picture Placeholder 4" descr="198F_BLACK.jpg"/>
          <p:cNvPicPr>
            <a:picLocks noGrp="1" noChangeAspect="1"/>
          </p:cNvPicPr>
          <p:nvPr>
            <p:ph type="pic" idx="1"/>
          </p:nvPr>
        </p:nvPicPr>
        <p:blipFill>
          <a:blip r:embed="rId2" cstate="print"/>
          <a:srcRect t="4224" b="4224"/>
          <a:stretch>
            <a:fillRect/>
          </a:stretch>
        </p:blipFill>
        <p:spPr>
          <a:xfrm>
            <a:off x="0" y="0"/>
            <a:ext cx="3352800" cy="2667000"/>
          </a:xfrm>
        </p:spPr>
      </p:pic>
      <p:sp>
        <p:nvSpPr>
          <p:cNvPr id="4" name="Text Placeholder 3"/>
          <p:cNvSpPr>
            <a:spLocks noGrp="1"/>
          </p:cNvSpPr>
          <p:nvPr>
            <p:ph type="body" sz="half" idx="2"/>
          </p:nvPr>
        </p:nvSpPr>
        <p:spPr/>
        <p:txBody>
          <a:bodyPr/>
          <a:lstStyle/>
          <a:p>
            <a:r>
              <a:rPr lang="en-US" b="1" dirty="0" smtClean="0"/>
              <a:t>Handbag, brief case or portfolio bag????</a:t>
            </a:r>
            <a:endParaRPr lang="en-US" dirty="0" smtClean="0"/>
          </a:p>
          <a:p>
            <a:r>
              <a:rPr lang="en-US" dirty="0" smtClean="0"/>
              <a:t>This will depend on you and what you need to bring to the interview. Keep the handbag fairly structured as opposed to overly slouchy. The briefcase and portfolio should also be structured and clean! </a:t>
            </a:r>
            <a:endParaRPr lang="en-US" dirty="0"/>
          </a:p>
        </p:txBody>
      </p:sp>
      <p:pic>
        <p:nvPicPr>
          <p:cNvPr id="6" name="Picture 5" descr="823F_BLACK.jpg"/>
          <p:cNvPicPr>
            <a:picLocks noChangeAspect="1"/>
          </p:cNvPicPr>
          <p:nvPr/>
        </p:nvPicPr>
        <p:blipFill>
          <a:blip r:embed="rId3" cstate="print"/>
          <a:stretch>
            <a:fillRect/>
          </a:stretch>
        </p:blipFill>
        <p:spPr>
          <a:xfrm>
            <a:off x="0" y="2590800"/>
            <a:ext cx="2794000" cy="2514600"/>
          </a:xfrm>
          <a:prstGeom prst="rect">
            <a:avLst/>
          </a:prstGeom>
        </p:spPr>
      </p:pic>
      <p:pic>
        <p:nvPicPr>
          <p:cNvPr id="7" name="Picture 6" descr="694F_BROWN.jpg"/>
          <p:cNvPicPr>
            <a:picLocks noChangeAspect="1"/>
          </p:cNvPicPr>
          <p:nvPr/>
        </p:nvPicPr>
        <p:blipFill>
          <a:blip r:embed="rId4" cstate="print"/>
          <a:stretch>
            <a:fillRect/>
          </a:stretch>
        </p:blipFill>
        <p:spPr>
          <a:xfrm>
            <a:off x="3352800" y="304800"/>
            <a:ext cx="2794000" cy="2514600"/>
          </a:xfrm>
          <a:prstGeom prst="rect">
            <a:avLst/>
          </a:prstGeom>
        </p:spPr>
      </p:pic>
      <p:pic>
        <p:nvPicPr>
          <p:cNvPr id="8" name="Picture 7" descr="Z748_COGNAC.jpg"/>
          <p:cNvPicPr>
            <a:picLocks noChangeAspect="1"/>
          </p:cNvPicPr>
          <p:nvPr/>
        </p:nvPicPr>
        <p:blipFill>
          <a:blip r:embed="rId5" cstate="print"/>
          <a:stretch>
            <a:fillRect/>
          </a:stretch>
        </p:blipFill>
        <p:spPr>
          <a:xfrm>
            <a:off x="2895600" y="2743200"/>
            <a:ext cx="2794000" cy="24574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a:t>
            </a:r>
            <a:endParaRPr lang="en-US" dirty="0"/>
          </a:p>
        </p:txBody>
      </p:sp>
      <p:sp>
        <p:nvSpPr>
          <p:cNvPr id="3" name="Content Placeholder 2"/>
          <p:cNvSpPr>
            <a:spLocks noGrp="1"/>
          </p:cNvSpPr>
          <p:nvPr>
            <p:ph sz="quarter" idx="1"/>
          </p:nvPr>
        </p:nvSpPr>
        <p:spPr/>
        <p:txBody>
          <a:bodyPr/>
          <a:lstStyle/>
          <a:p>
            <a:r>
              <a:rPr lang="en-US" dirty="0" smtClean="0"/>
              <a:t>Make sure your clothes fit properly</a:t>
            </a:r>
          </a:p>
          <a:p>
            <a:r>
              <a:rPr lang="en-US" dirty="0" smtClean="0"/>
              <a:t>Attire should be clean</a:t>
            </a:r>
          </a:p>
          <a:p>
            <a:r>
              <a:rPr lang="en-US" dirty="0" smtClean="0"/>
              <a:t>Shoes should be polished</a:t>
            </a:r>
          </a:p>
          <a:p>
            <a:r>
              <a:rPr lang="en-US" dirty="0" smtClean="0"/>
              <a:t>Crack is whack!!! No cleavage, no backside or toes should be showing at the interview.</a:t>
            </a:r>
          </a:p>
          <a:p>
            <a:r>
              <a:rPr lang="en-US" dirty="0" smtClean="0"/>
              <a:t>No strong perfumes. May people are allergic to certain scents.</a:t>
            </a:r>
          </a:p>
          <a:p>
            <a:r>
              <a:rPr lang="en-US" dirty="0" smtClean="0"/>
              <a:t>Remove all tags and extra buttons from new clothes</a:t>
            </a:r>
          </a:p>
          <a:p>
            <a:r>
              <a:rPr lang="en-US" dirty="0" smtClean="0"/>
              <a:t>Sun glasses on top of your head or headphones: Be sure to remove all your transit gear.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9600" dirty="0" smtClean="0"/>
              <a:t>GOOD LUCK!!!</a:t>
            </a:r>
          </a:p>
          <a:p>
            <a:pPr algn="ctr">
              <a:buNone/>
            </a:pPr>
            <a:r>
              <a:rPr lang="en-US" sz="1800" dirty="0" smtClean="0"/>
              <a:t>Dominique Benson </a:t>
            </a:r>
          </a:p>
          <a:p>
            <a:pPr algn="ctr">
              <a:buNone/>
            </a:pPr>
            <a:r>
              <a:rPr lang="en-US" sz="1800" dirty="0" smtClean="0"/>
              <a:t>Admissions</a:t>
            </a:r>
          </a:p>
          <a:p>
            <a:pPr algn="ctr">
              <a:buNone/>
            </a:pPr>
            <a:r>
              <a:rPr lang="en-US" sz="1800" dirty="0" smtClean="0">
                <a:hlinkClick r:id="rId2"/>
              </a:rPr>
              <a:t>d_benson@southwestercc.edu</a:t>
            </a:r>
            <a:endParaRPr lang="en-US" sz="1800" dirty="0" smtClean="0"/>
          </a:p>
          <a:p>
            <a:pPr algn="ctr">
              <a:buNone/>
            </a:pPr>
            <a:r>
              <a:rPr lang="en-US" sz="1800" dirty="0" smtClean="0"/>
              <a:t>828.339.4217	 </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sz="2200" dirty="0" smtClean="0"/>
              <a:t>Clothes make the man (or woman.) Naked people have little or no influence on society   ~Mark Twain </a:t>
            </a:r>
            <a:br>
              <a:rPr lang="en-US" sz="2200" dirty="0" smtClean="0"/>
            </a:br>
            <a:endParaRPr lang="en-US" sz="2200" dirty="0"/>
          </a:p>
        </p:txBody>
      </p:sp>
      <p:sp>
        <p:nvSpPr>
          <p:cNvPr id="3" name="Content Placeholder 2"/>
          <p:cNvSpPr>
            <a:spLocks noGrp="1"/>
          </p:cNvSpPr>
          <p:nvPr>
            <p:ph sz="quarter" idx="1"/>
          </p:nvPr>
        </p:nvSpPr>
        <p:spPr>
          <a:xfrm>
            <a:off x="457200" y="1600200"/>
            <a:ext cx="7467600" cy="4873752"/>
          </a:xfrm>
        </p:spPr>
        <p:txBody>
          <a:bodyPr/>
          <a:lstStyle/>
          <a:p>
            <a:endParaRPr lang="en-US" dirty="0"/>
          </a:p>
        </p:txBody>
      </p:sp>
      <p:pic>
        <p:nvPicPr>
          <p:cNvPr id="4" name="Picture 3" descr="business woman.jpg"/>
          <p:cNvPicPr>
            <a:picLocks noChangeAspect="1"/>
          </p:cNvPicPr>
          <p:nvPr/>
        </p:nvPicPr>
        <p:blipFill>
          <a:blip r:embed="rId2" cstate="print"/>
          <a:stretch>
            <a:fillRect/>
          </a:stretch>
        </p:blipFill>
        <p:spPr>
          <a:xfrm>
            <a:off x="1219200" y="1905000"/>
            <a:ext cx="6096000" cy="4267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 </a:t>
            </a:r>
            <a:endParaRPr lang="en-US" dirty="0"/>
          </a:p>
        </p:txBody>
      </p:sp>
      <p:sp>
        <p:nvSpPr>
          <p:cNvPr id="3" name="Content Placeholder 2"/>
          <p:cNvSpPr>
            <a:spLocks noGrp="1"/>
          </p:cNvSpPr>
          <p:nvPr>
            <p:ph sz="quarter" idx="1"/>
          </p:nvPr>
        </p:nvSpPr>
        <p:spPr/>
        <p:txBody>
          <a:bodyPr/>
          <a:lstStyle/>
          <a:p>
            <a:r>
              <a:rPr lang="en-US" dirty="0" smtClean="0">
                <a:hlinkClick r:id="rId2"/>
              </a:rPr>
              <a:t>http://www.youtube.com/watch?v=kBxRi_udy9I</a:t>
            </a:r>
            <a:endParaRPr lang="en-US" dirty="0" smtClean="0"/>
          </a:p>
          <a:p>
            <a:r>
              <a:rPr lang="en-US" dirty="0" smtClean="0"/>
              <a:t>Marketing yourself</a:t>
            </a:r>
          </a:p>
          <a:p>
            <a:r>
              <a:rPr lang="en-US" dirty="0" smtClean="0"/>
              <a:t>55% of another person’s perception of you is based on how you look (Image Dynamics, 2009.)</a:t>
            </a:r>
          </a:p>
          <a:p>
            <a:r>
              <a:rPr lang="en-US" dirty="0" smtClean="0"/>
              <a:t>First impressions</a:t>
            </a:r>
          </a:p>
          <a:p>
            <a:r>
              <a:rPr lang="en-US" dirty="0" smtClean="0"/>
              <a:t>46 % percent of 3,200 hiring managers reported that job candidates were dressed inappropriately (Career.Builder.com.)</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“Language of” Dress for a work place</a:t>
            </a:r>
            <a:endParaRPr lang="en-US" dirty="0"/>
          </a:p>
        </p:txBody>
      </p:sp>
      <p:sp>
        <p:nvSpPr>
          <p:cNvPr id="3" name="Content Placeholder 2"/>
          <p:cNvSpPr>
            <a:spLocks noGrp="1"/>
          </p:cNvSpPr>
          <p:nvPr>
            <p:ph sz="quarter" idx="1"/>
          </p:nvPr>
        </p:nvSpPr>
        <p:spPr/>
        <p:txBody>
          <a:bodyPr/>
          <a:lstStyle/>
          <a:p>
            <a:pPr>
              <a:buNone/>
            </a:pPr>
            <a:r>
              <a:rPr lang="en-US" dirty="0" smtClean="0"/>
              <a:t>Business Dress- conservative and business like</a:t>
            </a:r>
          </a:p>
          <a:p>
            <a:pPr>
              <a:buNone/>
            </a:pPr>
            <a:r>
              <a:rPr lang="en-US" dirty="0" smtClean="0"/>
              <a:t>		-skirt suit with jacket</a:t>
            </a:r>
          </a:p>
          <a:p>
            <a:pPr>
              <a:buNone/>
            </a:pPr>
            <a:r>
              <a:rPr lang="en-US" dirty="0" smtClean="0"/>
              <a:t>           -pants suit with jacket</a:t>
            </a:r>
          </a:p>
          <a:p>
            <a:pPr>
              <a:buNone/>
            </a:pPr>
            <a:r>
              <a:rPr lang="en-US" dirty="0" smtClean="0"/>
              <a:t>		-tailored blouse or tailored knit top</a:t>
            </a:r>
          </a:p>
          <a:p>
            <a:pPr>
              <a:buNone/>
            </a:pPr>
            <a:endParaRPr lang="en-US" dirty="0" smtClean="0"/>
          </a:p>
          <a:p>
            <a:pPr>
              <a:buNone/>
            </a:pPr>
            <a:r>
              <a:rPr lang="en-US" dirty="0" smtClean="0"/>
              <a:t>Business Casual-pants or skirts, tailored shirts or blouses, sweater or sweater set </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Dress Examples</a:t>
            </a:r>
            <a:br>
              <a:rPr lang="en-US" dirty="0" smtClean="0"/>
            </a:br>
            <a:endParaRPr lang="en-US" dirty="0"/>
          </a:p>
        </p:txBody>
      </p:sp>
      <p:sp>
        <p:nvSpPr>
          <p:cNvPr id="6" name="Text Placeholder 5"/>
          <p:cNvSpPr>
            <a:spLocks noGrp="1"/>
          </p:cNvSpPr>
          <p:nvPr>
            <p:ph type="body" sz="half" idx="2"/>
          </p:nvPr>
        </p:nvSpPr>
        <p:spPr/>
        <p:txBody>
          <a:bodyPr/>
          <a:lstStyle/>
          <a:p>
            <a:r>
              <a:rPr lang="en-US" dirty="0" smtClean="0"/>
              <a:t>pantsuit dress attire</a:t>
            </a:r>
          </a:p>
          <a:p>
            <a:endParaRPr lang="en-US" dirty="0" smtClean="0"/>
          </a:p>
          <a:p>
            <a:endParaRPr lang="en-US" dirty="0" smtClean="0"/>
          </a:p>
          <a:p>
            <a:r>
              <a:rPr lang="en-US" dirty="0" smtClean="0"/>
              <a:t>-good quality wool blend or washable twills</a:t>
            </a:r>
          </a:p>
          <a:p>
            <a:r>
              <a:rPr lang="en-US" dirty="0" smtClean="0"/>
              <a:t>-choose classic colors like black, navy, gray, or brown</a:t>
            </a:r>
          </a:p>
          <a:p>
            <a:r>
              <a:rPr lang="en-US" dirty="0" smtClean="0"/>
              <a:t>-avoid trendy styles, stick with a classic cut</a:t>
            </a:r>
          </a:p>
          <a:p>
            <a:r>
              <a:rPr lang="en-US" dirty="0" smtClean="0"/>
              <a:t>-you can mix and match for multiple outfits </a:t>
            </a:r>
          </a:p>
          <a:p>
            <a:r>
              <a:rPr lang="en-US" dirty="0" smtClean="0"/>
              <a:t> </a:t>
            </a:r>
            <a:endParaRPr lang="en-US" dirty="0"/>
          </a:p>
        </p:txBody>
      </p:sp>
      <p:pic>
        <p:nvPicPr>
          <p:cNvPr id="12" name="Picture Placeholder 11" descr="womens_suit3.jpg"/>
          <p:cNvPicPr>
            <a:picLocks noGrp="1" noChangeAspect="1"/>
          </p:cNvPicPr>
          <p:nvPr>
            <p:ph type="pic" idx="1"/>
          </p:nvPr>
        </p:nvPicPr>
        <p:blipFill>
          <a:blip r:embed="rId2" cstate="print"/>
          <a:stretch>
            <a:fillRect/>
          </a:stretch>
        </p:blipFill>
        <p:spPr>
          <a:xfrm>
            <a:off x="1828800" y="152400"/>
            <a:ext cx="2438400" cy="6477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Business Dress Examples</a:t>
            </a:r>
            <a:br>
              <a:rPr lang="en-US" dirty="0" smtClean="0"/>
            </a:br>
            <a:endParaRPr lang="en-US" dirty="0"/>
          </a:p>
        </p:txBody>
      </p:sp>
      <p:pic>
        <p:nvPicPr>
          <p:cNvPr id="7" name="Picture Placeholder 6" descr="womens_suit2.jpg"/>
          <p:cNvPicPr>
            <a:picLocks noGrp="1" noChangeAspect="1"/>
          </p:cNvPicPr>
          <p:nvPr>
            <p:ph type="pic" idx="1"/>
          </p:nvPr>
        </p:nvPicPr>
        <p:blipFill>
          <a:blip r:embed="rId2" cstate="print"/>
          <a:stretch>
            <a:fillRect/>
          </a:stretch>
        </p:blipFill>
        <p:spPr>
          <a:xfrm>
            <a:off x="838200" y="228600"/>
            <a:ext cx="5257800" cy="6477000"/>
          </a:xfrm>
        </p:spPr>
      </p:pic>
      <p:sp>
        <p:nvSpPr>
          <p:cNvPr id="6" name="Text Placeholder 5"/>
          <p:cNvSpPr>
            <a:spLocks noGrp="1"/>
          </p:cNvSpPr>
          <p:nvPr>
            <p:ph type="body" sz="half" idx="2"/>
          </p:nvPr>
        </p:nvSpPr>
        <p:spPr/>
        <p:txBody>
          <a:bodyPr/>
          <a:lstStyle/>
          <a:p>
            <a:r>
              <a:rPr lang="en-US" dirty="0" smtClean="0"/>
              <a:t>skirted suit </a:t>
            </a:r>
          </a:p>
          <a:p>
            <a:r>
              <a:rPr lang="en-US" dirty="0" smtClean="0"/>
              <a:t>-skirt should be at least knee length </a:t>
            </a:r>
          </a:p>
          <a:p>
            <a:r>
              <a:rPr lang="en-US" dirty="0" smtClean="0"/>
              <a:t>-no high slits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Tops</a:t>
            </a:r>
            <a:endParaRPr lang="en-US" dirty="0"/>
          </a:p>
        </p:txBody>
      </p:sp>
      <p:pic>
        <p:nvPicPr>
          <p:cNvPr id="5" name="Picture Placeholder 4" descr="913Y_AUTUMN-THISTLE.jpg"/>
          <p:cNvPicPr>
            <a:picLocks noGrp="1" noChangeAspect="1"/>
          </p:cNvPicPr>
          <p:nvPr>
            <p:ph type="pic" idx="1"/>
          </p:nvPr>
        </p:nvPicPr>
        <p:blipFill>
          <a:blip r:embed="rId2" cstate="print"/>
          <a:stretch>
            <a:fillRect/>
          </a:stretch>
        </p:blipFill>
        <p:spPr>
          <a:xfrm>
            <a:off x="76200" y="152400"/>
            <a:ext cx="2794000" cy="2895600"/>
          </a:xfrm>
        </p:spPr>
      </p:pic>
      <p:sp>
        <p:nvSpPr>
          <p:cNvPr id="4" name="Text Placeholder 3"/>
          <p:cNvSpPr>
            <a:spLocks noGrp="1"/>
          </p:cNvSpPr>
          <p:nvPr>
            <p:ph type="body" sz="half" idx="2"/>
          </p:nvPr>
        </p:nvSpPr>
        <p:spPr/>
        <p:txBody>
          <a:bodyPr/>
          <a:lstStyle/>
          <a:p>
            <a:r>
              <a:rPr lang="en-US" dirty="0" smtClean="0"/>
              <a:t>What goes under a suit?</a:t>
            </a:r>
          </a:p>
          <a:p>
            <a:endParaRPr lang="en-US" dirty="0" smtClean="0"/>
          </a:p>
          <a:p>
            <a:r>
              <a:rPr lang="en-US" dirty="0" smtClean="0"/>
              <a:t>-blouse, sweater separate, shells</a:t>
            </a:r>
          </a:p>
          <a:p>
            <a:r>
              <a:rPr lang="en-US" dirty="0" smtClean="0"/>
              <a:t>-select a matching or neutral color like white, off white, beige, or another light color</a:t>
            </a:r>
          </a:p>
          <a:p>
            <a:r>
              <a:rPr lang="en-US" dirty="0" smtClean="0"/>
              <a:t>-look for cotton, a cotton blend, knit, or a quality fabric blend</a:t>
            </a:r>
          </a:p>
          <a:p>
            <a:r>
              <a:rPr lang="en-US" dirty="0" smtClean="0"/>
              <a:t>-make sure that your top does not expose cleavage and is not sleeveless</a:t>
            </a:r>
          </a:p>
          <a:p>
            <a:endParaRPr lang="en-US" dirty="0"/>
          </a:p>
        </p:txBody>
      </p:sp>
      <p:pic>
        <p:nvPicPr>
          <p:cNvPr id="6" name="Picture 5" descr="V019_WHITE.jpg"/>
          <p:cNvPicPr>
            <a:picLocks noChangeAspect="1"/>
          </p:cNvPicPr>
          <p:nvPr/>
        </p:nvPicPr>
        <p:blipFill>
          <a:blip r:embed="rId3" cstate="print"/>
          <a:stretch>
            <a:fillRect/>
          </a:stretch>
        </p:blipFill>
        <p:spPr>
          <a:xfrm>
            <a:off x="3048000" y="152400"/>
            <a:ext cx="2946400" cy="2895600"/>
          </a:xfrm>
          <a:prstGeom prst="rect">
            <a:avLst/>
          </a:prstGeom>
        </p:spPr>
      </p:pic>
      <p:pic>
        <p:nvPicPr>
          <p:cNvPr id="7" name="Picture 6" descr="V015_LIGHT-PINK.jpg"/>
          <p:cNvPicPr>
            <a:picLocks noChangeAspect="1"/>
          </p:cNvPicPr>
          <p:nvPr/>
        </p:nvPicPr>
        <p:blipFill>
          <a:blip r:embed="rId4" cstate="print"/>
          <a:stretch>
            <a:fillRect/>
          </a:stretch>
        </p:blipFill>
        <p:spPr>
          <a:xfrm>
            <a:off x="228600" y="3352800"/>
            <a:ext cx="2743200" cy="3086100"/>
          </a:xfrm>
          <a:prstGeom prst="rect">
            <a:avLst/>
          </a:prstGeom>
        </p:spPr>
      </p:pic>
      <p:pic>
        <p:nvPicPr>
          <p:cNvPr id="8" name="Picture 7" descr="924Y_BLUE.jpg"/>
          <p:cNvPicPr>
            <a:picLocks noChangeAspect="1"/>
          </p:cNvPicPr>
          <p:nvPr/>
        </p:nvPicPr>
        <p:blipFill>
          <a:blip r:embed="rId5" cstate="print"/>
          <a:stretch>
            <a:fillRect/>
          </a:stretch>
        </p:blipFill>
        <p:spPr>
          <a:xfrm>
            <a:off x="3124200" y="3276600"/>
            <a:ext cx="2946400" cy="3124200"/>
          </a:xfrm>
          <a:prstGeom prst="rect">
            <a:avLst/>
          </a:prstGeom>
        </p:spPr>
      </p:pic>
      <p:pic>
        <p:nvPicPr>
          <p:cNvPr id="9" name="Picture Placeholder 9" descr="womens_suit1.jpg"/>
          <p:cNvPicPr>
            <a:picLocks noGrp="1" noChangeAspect="1"/>
          </p:cNvPicPr>
          <p:nvPr>
            <p:ph type="pic" idx="1"/>
          </p:nvPr>
        </p:nvPicPr>
        <p:blipFill>
          <a:blip r:embed="rId6" cstate="print"/>
          <a:stretch>
            <a:fillRect/>
          </a:stretch>
        </p:blipFill>
        <p:spPr>
          <a:xfrm>
            <a:off x="8763000" y="11125200"/>
            <a:ext cx="2374900" cy="57023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Dress Examples</a:t>
            </a:r>
            <a:br>
              <a:rPr lang="en-US" dirty="0" smtClean="0"/>
            </a:br>
            <a:endParaRPr lang="en-US" dirty="0"/>
          </a:p>
        </p:txBody>
      </p:sp>
      <p:pic>
        <p:nvPicPr>
          <p:cNvPr id="5" name="Picture Placeholder 4" descr="womens_suit4.jpg"/>
          <p:cNvPicPr>
            <a:picLocks noGrp="1" noChangeAspect="1"/>
          </p:cNvPicPr>
          <p:nvPr>
            <p:ph type="pic" idx="1"/>
          </p:nvPr>
        </p:nvPicPr>
        <p:blipFill>
          <a:blip r:embed="rId2" cstate="print"/>
          <a:stretch>
            <a:fillRect/>
          </a:stretch>
        </p:blipFill>
        <p:spPr>
          <a:xfrm>
            <a:off x="381000" y="304800"/>
            <a:ext cx="5638800" cy="6400800"/>
          </a:xfrm>
        </p:spPr>
      </p:pic>
      <p:sp>
        <p:nvSpPr>
          <p:cNvPr id="4" name="Text Placeholder 3"/>
          <p:cNvSpPr>
            <a:spLocks noGrp="1"/>
          </p:cNvSpPr>
          <p:nvPr>
            <p:ph type="body"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Shoes and hose</a:t>
            </a:r>
            <a:endParaRPr lang="en-US" dirty="0"/>
          </a:p>
        </p:txBody>
      </p:sp>
      <p:pic>
        <p:nvPicPr>
          <p:cNvPr id="5" name="Picture Placeholder 4" descr="0Z24_DARK-COGNAC.jpg"/>
          <p:cNvPicPr>
            <a:picLocks noGrp="1" noChangeAspect="1"/>
          </p:cNvPicPr>
          <p:nvPr>
            <p:ph type="pic" idx="1"/>
          </p:nvPr>
        </p:nvPicPr>
        <p:blipFill>
          <a:blip r:embed="rId2" cstate="print"/>
          <a:stretch>
            <a:fillRect/>
          </a:stretch>
        </p:blipFill>
        <p:spPr>
          <a:xfrm>
            <a:off x="228600" y="533400"/>
            <a:ext cx="2794000" cy="2590800"/>
          </a:xfrm>
        </p:spPr>
      </p:pic>
      <p:sp>
        <p:nvSpPr>
          <p:cNvPr id="4" name="Text Placeholder 3"/>
          <p:cNvSpPr>
            <a:spLocks noGrp="1"/>
          </p:cNvSpPr>
          <p:nvPr>
            <p:ph type="body" sz="half" idx="2"/>
          </p:nvPr>
        </p:nvSpPr>
        <p:spPr/>
        <p:txBody>
          <a:bodyPr/>
          <a:lstStyle/>
          <a:p>
            <a:r>
              <a:rPr lang="en-US" dirty="0" smtClean="0"/>
              <a:t>Shoes</a:t>
            </a:r>
          </a:p>
          <a:p>
            <a:r>
              <a:rPr lang="en-US" dirty="0" smtClean="0"/>
              <a:t>-flats, loafers, or pumps</a:t>
            </a:r>
          </a:p>
          <a:p>
            <a:r>
              <a:rPr lang="en-US" dirty="0" smtClean="0"/>
              <a:t>-Leather</a:t>
            </a:r>
          </a:p>
          <a:p>
            <a:r>
              <a:rPr lang="en-US" dirty="0" smtClean="0"/>
              <a:t>-black, navy, brown</a:t>
            </a:r>
          </a:p>
          <a:p>
            <a:r>
              <a:rPr lang="en-US" dirty="0" smtClean="0"/>
              <a:t>-closed toe </a:t>
            </a:r>
          </a:p>
          <a:p>
            <a:r>
              <a:rPr lang="en-US" dirty="0" smtClean="0"/>
              <a:t>-heels should not be extremely high</a:t>
            </a:r>
          </a:p>
          <a:p>
            <a:r>
              <a:rPr lang="en-US" dirty="0" smtClean="0"/>
              <a:t>Hose</a:t>
            </a:r>
          </a:p>
          <a:p>
            <a:r>
              <a:rPr lang="en-US" dirty="0" smtClean="0"/>
              <a:t>-skin colored or darker</a:t>
            </a:r>
          </a:p>
          <a:p>
            <a:r>
              <a:rPr lang="en-US" dirty="0" smtClean="0"/>
              <a:t>-no pattern</a:t>
            </a:r>
          </a:p>
          <a:p>
            <a:r>
              <a:rPr lang="en-US" dirty="0" smtClean="0"/>
              <a:t>-no runs (if you can help it!)</a:t>
            </a:r>
          </a:p>
          <a:p>
            <a:endParaRPr lang="en-US" dirty="0" smtClean="0"/>
          </a:p>
          <a:p>
            <a:endParaRPr lang="en-US" dirty="0"/>
          </a:p>
        </p:txBody>
      </p:sp>
      <p:pic>
        <p:nvPicPr>
          <p:cNvPr id="6" name="Picture 5" descr="0Z43_DARK-COGNAC.jpg"/>
          <p:cNvPicPr>
            <a:picLocks noChangeAspect="1"/>
          </p:cNvPicPr>
          <p:nvPr/>
        </p:nvPicPr>
        <p:blipFill>
          <a:blip r:embed="rId3" cstate="print"/>
          <a:stretch>
            <a:fillRect/>
          </a:stretch>
        </p:blipFill>
        <p:spPr>
          <a:xfrm>
            <a:off x="3048000" y="3352800"/>
            <a:ext cx="2794000" cy="2667000"/>
          </a:xfrm>
          <a:prstGeom prst="rect">
            <a:avLst/>
          </a:prstGeom>
        </p:spPr>
      </p:pic>
      <p:pic>
        <p:nvPicPr>
          <p:cNvPr id="7" name="Picture 6" descr="634Z_BLACK.jpg"/>
          <p:cNvPicPr>
            <a:picLocks noChangeAspect="1"/>
          </p:cNvPicPr>
          <p:nvPr/>
        </p:nvPicPr>
        <p:blipFill>
          <a:blip r:embed="rId4" cstate="print"/>
          <a:stretch>
            <a:fillRect/>
          </a:stretch>
        </p:blipFill>
        <p:spPr>
          <a:xfrm>
            <a:off x="3352800" y="457200"/>
            <a:ext cx="2362200" cy="2667000"/>
          </a:xfrm>
          <a:prstGeom prst="rect">
            <a:avLst/>
          </a:prstGeom>
        </p:spPr>
      </p:pic>
      <p:pic>
        <p:nvPicPr>
          <p:cNvPr id="8" name="Picture 7" descr="Z885_BLACK.jpg"/>
          <p:cNvPicPr>
            <a:picLocks noChangeAspect="1"/>
          </p:cNvPicPr>
          <p:nvPr/>
        </p:nvPicPr>
        <p:blipFill>
          <a:blip r:embed="rId5" cstate="print"/>
          <a:stretch>
            <a:fillRect/>
          </a:stretch>
        </p:blipFill>
        <p:spPr>
          <a:xfrm>
            <a:off x="228600" y="3276600"/>
            <a:ext cx="2667000" cy="2743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8736</TotalTime>
  <Words>536</Words>
  <Application>Microsoft Office PowerPoint</Application>
  <PresentationFormat>On-screen Show (4:3)</PresentationFormat>
  <Paragraphs>94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Dress for Success </vt:lpstr>
      <vt:lpstr>      Clothes make the man (or woman.) Naked people have little or no influence on society   ~Mark Twain  </vt:lpstr>
      <vt:lpstr>Why Does It Matter? </vt:lpstr>
      <vt:lpstr>The “Language of” Dress for a work place</vt:lpstr>
      <vt:lpstr>Business Dress Examples </vt:lpstr>
      <vt:lpstr>Business Dress Examples </vt:lpstr>
      <vt:lpstr>Tops</vt:lpstr>
      <vt:lpstr>Business Dress Examples </vt:lpstr>
      <vt:lpstr>Shoes and hose</vt:lpstr>
      <vt:lpstr>Outerwear</vt:lpstr>
      <vt:lpstr>Business Casual </vt:lpstr>
      <vt:lpstr>Accessories</vt:lpstr>
      <vt:lpstr>Hair and Make-Up</vt:lpstr>
      <vt:lpstr>Slide 14</vt:lpstr>
      <vt:lpstr>Handbag, brief case or portfolio bag </vt:lpstr>
      <vt:lpstr>General</vt:lpstr>
      <vt:lpstr>Slide 17</vt:lpstr>
    </vt:vector>
  </TitlesOfParts>
  <Company>Southwestern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Dress for Success </dc:title>
  <dc:creator>admin</dc:creator>
  <cp:lastModifiedBy>Computer Center</cp:lastModifiedBy>
  <cp:revision>10</cp:revision>
  <dcterms:created xsi:type="dcterms:W3CDTF">2010-09-29T17:28:06Z</dcterms:created>
  <dcterms:modified xsi:type="dcterms:W3CDTF">2010-10-14T18:35:43Z</dcterms:modified>
</cp:coreProperties>
</file>