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0" r:id="rId3"/>
    <p:sldId id="320" r:id="rId4"/>
    <p:sldId id="291" r:id="rId5"/>
    <p:sldId id="314" r:id="rId6"/>
    <p:sldId id="335" r:id="rId7"/>
    <p:sldId id="336" r:id="rId8"/>
    <p:sldId id="315" r:id="rId9"/>
    <p:sldId id="342" r:id="rId10"/>
    <p:sldId id="343" r:id="rId11"/>
    <p:sldId id="337" r:id="rId12"/>
    <p:sldId id="334" r:id="rId13"/>
    <p:sldId id="345" r:id="rId14"/>
    <p:sldId id="344" r:id="rId15"/>
    <p:sldId id="318" r:id="rId16"/>
    <p:sldId id="316" r:id="rId17"/>
    <p:sldId id="278" r:id="rId18"/>
    <p:sldId id="338" r:id="rId19"/>
    <p:sldId id="340" r:id="rId20"/>
    <p:sldId id="311" r:id="rId21"/>
    <p:sldId id="321" r:id="rId22"/>
    <p:sldId id="298" r:id="rId23"/>
    <p:sldId id="313" r:id="rId24"/>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0"/>
  </p:normalViewPr>
  <p:slideViewPr>
    <p:cSldViewPr>
      <p:cViewPr varScale="1">
        <p:scale>
          <a:sx n="106" d="100"/>
          <a:sy n="106" d="100"/>
        </p:scale>
        <p:origin x="11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C6EF80-E879-46FC-8524-6B795BAB0137}" type="doc">
      <dgm:prSet loTypeId="urn:microsoft.com/office/officeart/2005/8/layout/pyramid3" loCatId="pyramid" qsTypeId="urn:microsoft.com/office/officeart/2005/8/quickstyle/simple1" qsCatId="simple" csTypeId="urn:microsoft.com/office/officeart/2005/8/colors/accent1_2" csCatId="accent1" phldr="1"/>
      <dgm:spPr/>
    </dgm:pt>
    <dgm:pt modelId="{CFBACE4D-97C3-4C58-916E-3B304C5D0AD8}">
      <dgm:prSet phldrT="[Text]"/>
      <dgm:spPr/>
      <dgm:t>
        <a:bodyPr/>
        <a:lstStyle/>
        <a:p>
          <a:r>
            <a:rPr lang="en-US" dirty="0" smtClean="0"/>
            <a:t>Preponderance of Evidence</a:t>
          </a:r>
          <a:endParaRPr lang="en-US" dirty="0"/>
        </a:p>
      </dgm:t>
    </dgm:pt>
    <dgm:pt modelId="{29D63DCF-9FE3-4F9F-BC51-859F7F731B2D}" type="parTrans" cxnId="{F31BFBA8-4307-4526-AD18-A66BBF61A835}">
      <dgm:prSet/>
      <dgm:spPr/>
      <dgm:t>
        <a:bodyPr/>
        <a:lstStyle/>
        <a:p>
          <a:endParaRPr lang="en-US"/>
        </a:p>
      </dgm:t>
    </dgm:pt>
    <dgm:pt modelId="{588F01D3-126B-4783-B7DB-88AC18F39D9F}" type="sibTrans" cxnId="{F31BFBA8-4307-4526-AD18-A66BBF61A835}">
      <dgm:prSet/>
      <dgm:spPr/>
      <dgm:t>
        <a:bodyPr/>
        <a:lstStyle/>
        <a:p>
          <a:endParaRPr lang="en-US"/>
        </a:p>
      </dgm:t>
    </dgm:pt>
    <dgm:pt modelId="{680B9D1A-AEF8-47F9-AC38-E1E5B4351739}">
      <dgm:prSet phldrT="[Text]"/>
      <dgm:spPr/>
      <dgm:t>
        <a:bodyPr/>
        <a:lstStyle/>
        <a:p>
          <a:r>
            <a:rPr lang="en-US" dirty="0" smtClean="0"/>
            <a:t>Clear and Convincing</a:t>
          </a:r>
          <a:endParaRPr lang="en-US" dirty="0"/>
        </a:p>
      </dgm:t>
    </dgm:pt>
    <dgm:pt modelId="{68998C03-D63C-498F-85C0-90CE1E197B37}" type="parTrans" cxnId="{0C6F0F03-67C1-462E-8866-38BA45D7F87C}">
      <dgm:prSet/>
      <dgm:spPr/>
      <dgm:t>
        <a:bodyPr/>
        <a:lstStyle/>
        <a:p>
          <a:endParaRPr lang="en-US"/>
        </a:p>
      </dgm:t>
    </dgm:pt>
    <dgm:pt modelId="{A45668D4-85E3-48CE-93F8-2F2CE5AFEB95}" type="sibTrans" cxnId="{0C6F0F03-67C1-462E-8866-38BA45D7F87C}">
      <dgm:prSet/>
      <dgm:spPr/>
      <dgm:t>
        <a:bodyPr/>
        <a:lstStyle/>
        <a:p>
          <a:endParaRPr lang="en-US"/>
        </a:p>
      </dgm:t>
    </dgm:pt>
    <dgm:pt modelId="{932A2D4F-DCED-4B20-8FA0-3C7484C75E6B}">
      <dgm:prSet phldrT="[Text]"/>
      <dgm:spPr/>
      <dgm:t>
        <a:bodyPr/>
        <a:lstStyle/>
        <a:p>
          <a:r>
            <a:rPr lang="en-US" dirty="0" smtClean="0"/>
            <a:t>Beyond a Reasonable Doubt</a:t>
          </a:r>
          <a:endParaRPr lang="en-US" dirty="0"/>
        </a:p>
      </dgm:t>
    </dgm:pt>
    <dgm:pt modelId="{2D1BD71F-B7A8-4184-81DA-DC8017F3378A}" type="parTrans" cxnId="{A6EE11FC-2163-4276-800D-09365C912C98}">
      <dgm:prSet/>
      <dgm:spPr/>
      <dgm:t>
        <a:bodyPr/>
        <a:lstStyle/>
        <a:p>
          <a:endParaRPr lang="en-US"/>
        </a:p>
      </dgm:t>
    </dgm:pt>
    <dgm:pt modelId="{4CC2F136-DC92-4913-A07D-C9AF78290074}" type="sibTrans" cxnId="{A6EE11FC-2163-4276-800D-09365C912C98}">
      <dgm:prSet/>
      <dgm:spPr/>
      <dgm:t>
        <a:bodyPr/>
        <a:lstStyle/>
        <a:p>
          <a:endParaRPr lang="en-US"/>
        </a:p>
      </dgm:t>
    </dgm:pt>
    <dgm:pt modelId="{582F258A-9BE0-4F1C-B21D-BDA935772604}" type="pres">
      <dgm:prSet presAssocID="{7EC6EF80-E879-46FC-8524-6B795BAB0137}" presName="Name0" presStyleCnt="0">
        <dgm:presLayoutVars>
          <dgm:dir/>
          <dgm:animLvl val="lvl"/>
          <dgm:resizeHandles val="exact"/>
        </dgm:presLayoutVars>
      </dgm:prSet>
      <dgm:spPr/>
    </dgm:pt>
    <dgm:pt modelId="{69D64BE1-E1C8-4CE3-BB5F-24ABC3443D4E}" type="pres">
      <dgm:prSet presAssocID="{CFBACE4D-97C3-4C58-916E-3B304C5D0AD8}" presName="Name8" presStyleCnt="0"/>
      <dgm:spPr/>
    </dgm:pt>
    <dgm:pt modelId="{1DCC1999-B56A-498E-ABBE-61DA011C4291}" type="pres">
      <dgm:prSet presAssocID="{CFBACE4D-97C3-4C58-916E-3B304C5D0AD8}" presName="level" presStyleLbl="node1" presStyleIdx="0" presStyleCnt="3">
        <dgm:presLayoutVars>
          <dgm:chMax val="1"/>
          <dgm:bulletEnabled val="1"/>
        </dgm:presLayoutVars>
      </dgm:prSet>
      <dgm:spPr/>
      <dgm:t>
        <a:bodyPr/>
        <a:lstStyle/>
        <a:p>
          <a:endParaRPr lang="en-US"/>
        </a:p>
      </dgm:t>
    </dgm:pt>
    <dgm:pt modelId="{F3EF526A-754E-4C83-8487-D0CE71AFF21E}" type="pres">
      <dgm:prSet presAssocID="{CFBACE4D-97C3-4C58-916E-3B304C5D0AD8}" presName="levelTx" presStyleLbl="revTx" presStyleIdx="0" presStyleCnt="0">
        <dgm:presLayoutVars>
          <dgm:chMax val="1"/>
          <dgm:bulletEnabled val="1"/>
        </dgm:presLayoutVars>
      </dgm:prSet>
      <dgm:spPr/>
      <dgm:t>
        <a:bodyPr/>
        <a:lstStyle/>
        <a:p>
          <a:endParaRPr lang="en-US"/>
        </a:p>
      </dgm:t>
    </dgm:pt>
    <dgm:pt modelId="{D027976D-E8A1-46F3-9C08-94BBA5C39083}" type="pres">
      <dgm:prSet presAssocID="{680B9D1A-AEF8-47F9-AC38-E1E5B4351739}" presName="Name8" presStyleCnt="0"/>
      <dgm:spPr/>
    </dgm:pt>
    <dgm:pt modelId="{1CCBAD20-216A-4CD5-92FB-82CE6673C741}" type="pres">
      <dgm:prSet presAssocID="{680B9D1A-AEF8-47F9-AC38-E1E5B4351739}" presName="level" presStyleLbl="node1" presStyleIdx="1" presStyleCnt="3">
        <dgm:presLayoutVars>
          <dgm:chMax val="1"/>
          <dgm:bulletEnabled val="1"/>
        </dgm:presLayoutVars>
      </dgm:prSet>
      <dgm:spPr/>
      <dgm:t>
        <a:bodyPr/>
        <a:lstStyle/>
        <a:p>
          <a:endParaRPr lang="en-US"/>
        </a:p>
      </dgm:t>
    </dgm:pt>
    <dgm:pt modelId="{EAE035F1-DAAE-4E6B-BB0A-0D72F6ADCFA1}" type="pres">
      <dgm:prSet presAssocID="{680B9D1A-AEF8-47F9-AC38-E1E5B4351739}" presName="levelTx" presStyleLbl="revTx" presStyleIdx="0" presStyleCnt="0">
        <dgm:presLayoutVars>
          <dgm:chMax val="1"/>
          <dgm:bulletEnabled val="1"/>
        </dgm:presLayoutVars>
      </dgm:prSet>
      <dgm:spPr/>
      <dgm:t>
        <a:bodyPr/>
        <a:lstStyle/>
        <a:p>
          <a:endParaRPr lang="en-US"/>
        </a:p>
      </dgm:t>
    </dgm:pt>
    <dgm:pt modelId="{5AC04EF1-202B-4C68-8E2A-690386799A60}" type="pres">
      <dgm:prSet presAssocID="{932A2D4F-DCED-4B20-8FA0-3C7484C75E6B}" presName="Name8" presStyleCnt="0"/>
      <dgm:spPr/>
    </dgm:pt>
    <dgm:pt modelId="{1751AC79-F9A9-4D5C-8AC6-610B8BCD7763}" type="pres">
      <dgm:prSet presAssocID="{932A2D4F-DCED-4B20-8FA0-3C7484C75E6B}" presName="level" presStyleLbl="node1" presStyleIdx="2" presStyleCnt="3" custScaleX="115385">
        <dgm:presLayoutVars>
          <dgm:chMax val="1"/>
          <dgm:bulletEnabled val="1"/>
        </dgm:presLayoutVars>
      </dgm:prSet>
      <dgm:spPr/>
      <dgm:t>
        <a:bodyPr/>
        <a:lstStyle/>
        <a:p>
          <a:endParaRPr lang="en-US"/>
        </a:p>
      </dgm:t>
    </dgm:pt>
    <dgm:pt modelId="{447768A9-5FE1-40E3-897E-A25308AE1BFD}" type="pres">
      <dgm:prSet presAssocID="{932A2D4F-DCED-4B20-8FA0-3C7484C75E6B}" presName="levelTx" presStyleLbl="revTx" presStyleIdx="0" presStyleCnt="0">
        <dgm:presLayoutVars>
          <dgm:chMax val="1"/>
          <dgm:bulletEnabled val="1"/>
        </dgm:presLayoutVars>
      </dgm:prSet>
      <dgm:spPr/>
      <dgm:t>
        <a:bodyPr/>
        <a:lstStyle/>
        <a:p>
          <a:endParaRPr lang="en-US"/>
        </a:p>
      </dgm:t>
    </dgm:pt>
  </dgm:ptLst>
  <dgm:cxnLst>
    <dgm:cxn modelId="{94E867A5-2587-4D4F-A04E-145A3B64A3B6}" type="presOf" srcId="{CFBACE4D-97C3-4C58-916E-3B304C5D0AD8}" destId="{F3EF526A-754E-4C83-8487-D0CE71AFF21E}" srcOrd="1" destOrd="0" presId="urn:microsoft.com/office/officeart/2005/8/layout/pyramid3"/>
    <dgm:cxn modelId="{1395C116-0A14-4859-A81F-ED93EDEDE8D2}" type="presOf" srcId="{680B9D1A-AEF8-47F9-AC38-E1E5B4351739}" destId="{1CCBAD20-216A-4CD5-92FB-82CE6673C741}" srcOrd="0" destOrd="0" presId="urn:microsoft.com/office/officeart/2005/8/layout/pyramid3"/>
    <dgm:cxn modelId="{20380E7D-94D5-4EFD-87DC-3BBCDBAEE93C}" type="presOf" srcId="{932A2D4F-DCED-4B20-8FA0-3C7484C75E6B}" destId="{447768A9-5FE1-40E3-897E-A25308AE1BFD}" srcOrd="1" destOrd="0" presId="urn:microsoft.com/office/officeart/2005/8/layout/pyramid3"/>
    <dgm:cxn modelId="{F31BFBA8-4307-4526-AD18-A66BBF61A835}" srcId="{7EC6EF80-E879-46FC-8524-6B795BAB0137}" destId="{CFBACE4D-97C3-4C58-916E-3B304C5D0AD8}" srcOrd="0" destOrd="0" parTransId="{29D63DCF-9FE3-4F9F-BC51-859F7F731B2D}" sibTransId="{588F01D3-126B-4783-B7DB-88AC18F39D9F}"/>
    <dgm:cxn modelId="{A6EE11FC-2163-4276-800D-09365C912C98}" srcId="{7EC6EF80-E879-46FC-8524-6B795BAB0137}" destId="{932A2D4F-DCED-4B20-8FA0-3C7484C75E6B}" srcOrd="2" destOrd="0" parTransId="{2D1BD71F-B7A8-4184-81DA-DC8017F3378A}" sibTransId="{4CC2F136-DC92-4913-A07D-C9AF78290074}"/>
    <dgm:cxn modelId="{0C6F0F03-67C1-462E-8866-38BA45D7F87C}" srcId="{7EC6EF80-E879-46FC-8524-6B795BAB0137}" destId="{680B9D1A-AEF8-47F9-AC38-E1E5B4351739}" srcOrd="1" destOrd="0" parTransId="{68998C03-D63C-498F-85C0-90CE1E197B37}" sibTransId="{A45668D4-85E3-48CE-93F8-2F2CE5AFEB95}"/>
    <dgm:cxn modelId="{A1672EDD-DE6A-45A2-A7E2-09A81F30F250}" type="presOf" srcId="{7EC6EF80-E879-46FC-8524-6B795BAB0137}" destId="{582F258A-9BE0-4F1C-B21D-BDA935772604}" srcOrd="0" destOrd="0" presId="urn:microsoft.com/office/officeart/2005/8/layout/pyramid3"/>
    <dgm:cxn modelId="{ABD478FA-88F3-41D1-8D46-BCFA76C39E53}" type="presOf" srcId="{CFBACE4D-97C3-4C58-916E-3B304C5D0AD8}" destId="{1DCC1999-B56A-498E-ABBE-61DA011C4291}" srcOrd="0" destOrd="0" presId="urn:microsoft.com/office/officeart/2005/8/layout/pyramid3"/>
    <dgm:cxn modelId="{4D36C609-3AA6-420A-BA8C-42C1A7C53A76}" type="presOf" srcId="{932A2D4F-DCED-4B20-8FA0-3C7484C75E6B}" destId="{1751AC79-F9A9-4D5C-8AC6-610B8BCD7763}" srcOrd="0" destOrd="0" presId="urn:microsoft.com/office/officeart/2005/8/layout/pyramid3"/>
    <dgm:cxn modelId="{E51EE774-D2B2-4D92-9F63-6DCBA1B1BD20}" type="presOf" srcId="{680B9D1A-AEF8-47F9-AC38-E1E5B4351739}" destId="{EAE035F1-DAAE-4E6B-BB0A-0D72F6ADCFA1}" srcOrd="1" destOrd="0" presId="urn:microsoft.com/office/officeart/2005/8/layout/pyramid3"/>
    <dgm:cxn modelId="{4C7356C6-9EC7-4850-B5E0-DF7975E7E0ED}" type="presParOf" srcId="{582F258A-9BE0-4F1C-B21D-BDA935772604}" destId="{69D64BE1-E1C8-4CE3-BB5F-24ABC3443D4E}" srcOrd="0" destOrd="0" presId="urn:microsoft.com/office/officeart/2005/8/layout/pyramid3"/>
    <dgm:cxn modelId="{944E4376-EFBC-45D5-BB90-B735AFD45017}" type="presParOf" srcId="{69D64BE1-E1C8-4CE3-BB5F-24ABC3443D4E}" destId="{1DCC1999-B56A-498E-ABBE-61DA011C4291}" srcOrd="0" destOrd="0" presId="urn:microsoft.com/office/officeart/2005/8/layout/pyramid3"/>
    <dgm:cxn modelId="{7AE7F4A0-D04A-4B19-83A5-98CB68864A9D}" type="presParOf" srcId="{69D64BE1-E1C8-4CE3-BB5F-24ABC3443D4E}" destId="{F3EF526A-754E-4C83-8487-D0CE71AFF21E}" srcOrd="1" destOrd="0" presId="urn:microsoft.com/office/officeart/2005/8/layout/pyramid3"/>
    <dgm:cxn modelId="{F45DCF68-55AC-4ADC-9946-639BD18E929D}" type="presParOf" srcId="{582F258A-9BE0-4F1C-B21D-BDA935772604}" destId="{D027976D-E8A1-46F3-9C08-94BBA5C39083}" srcOrd="1" destOrd="0" presId="urn:microsoft.com/office/officeart/2005/8/layout/pyramid3"/>
    <dgm:cxn modelId="{79C37EE7-D3E8-4C68-B814-1B8FE20A7F19}" type="presParOf" srcId="{D027976D-E8A1-46F3-9C08-94BBA5C39083}" destId="{1CCBAD20-216A-4CD5-92FB-82CE6673C741}" srcOrd="0" destOrd="0" presId="urn:microsoft.com/office/officeart/2005/8/layout/pyramid3"/>
    <dgm:cxn modelId="{AC1164D4-2A27-4EE1-B9E3-07A050836F31}" type="presParOf" srcId="{D027976D-E8A1-46F3-9C08-94BBA5C39083}" destId="{EAE035F1-DAAE-4E6B-BB0A-0D72F6ADCFA1}" srcOrd="1" destOrd="0" presId="urn:microsoft.com/office/officeart/2005/8/layout/pyramid3"/>
    <dgm:cxn modelId="{E551BBC9-7C72-4F71-B070-37A742E96166}" type="presParOf" srcId="{582F258A-9BE0-4F1C-B21D-BDA935772604}" destId="{5AC04EF1-202B-4C68-8E2A-690386799A60}" srcOrd="2" destOrd="0" presId="urn:microsoft.com/office/officeart/2005/8/layout/pyramid3"/>
    <dgm:cxn modelId="{252EAB46-E816-4664-AD07-EE2A75D3BD6F}" type="presParOf" srcId="{5AC04EF1-202B-4C68-8E2A-690386799A60}" destId="{1751AC79-F9A9-4D5C-8AC6-610B8BCD7763}" srcOrd="0" destOrd="0" presId="urn:microsoft.com/office/officeart/2005/8/layout/pyramid3"/>
    <dgm:cxn modelId="{89DA0728-95EC-4D64-BA78-8A4995EA7322}" type="presParOf" srcId="{5AC04EF1-202B-4C68-8E2A-690386799A60}" destId="{447768A9-5FE1-40E3-897E-A25308AE1BFD}"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tx2"/>
                </a:solidFill>
                <a:effectLst>
                  <a:outerShdw blurRad="53975" dist="22860" dir="5400000" algn="tl" rotWithShape="0">
                    <a:srgbClr val="000000">
                      <a:alpha val="55000"/>
                    </a:srgbClr>
                  </a:outerShdw>
                </a:effectLst>
              </a:defRPr>
            </a:lvl1pPr>
            <a:extLst/>
          </a:lstStyle>
          <a:p>
            <a:r>
              <a:rPr kumimoji="0" lang="en-US" dirty="0" smtClean="0"/>
              <a:t>Click to edit Master title style</a:t>
            </a:r>
            <a:endParaRPr kumimoji="0" lang="en-US" dirty="0"/>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a:solidFill>
                  <a:schemeClr val="tx2"/>
                </a:solidFill>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extLst/>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359C26-8DF3-4DA9-A4D5-3A5BD6904F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F5B2DE-D3BE-4766-8AAD-100F3BCEC13A}" type="datetimeFigureOut">
              <a:rPr lang="en-US" smtClean="0"/>
              <a:t>8/3/2016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359C26-8DF3-4DA9-A4D5-3A5BD6904F79}"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dirty="0" smtClean="0"/>
              <a:t>Click to edit Master title style</a:t>
            </a:r>
            <a:endParaRPr kumimoji="0" lang="en-US" dirty="0"/>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7F5B2DE-D3BE-4766-8AAD-100F3BCEC13A}" type="datetimeFigureOut">
              <a:rPr lang="en-US" smtClean="0"/>
              <a:t>8/3/2016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F359C26-8DF3-4DA9-A4D5-3A5BD6904F79}" type="slidenum">
              <a:rPr lang="en-US" smtClean="0"/>
              <a:t>‹#›</a:t>
            </a:fld>
            <a:endParaRPr lang="en-US"/>
          </a:p>
        </p:txBody>
      </p:sp>
      <p:pic>
        <p:nvPicPr>
          <p:cNvPr id="2" name="Picture 1" descr="SCC-Logo.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3104" y="6108192"/>
            <a:ext cx="3968496" cy="597408"/>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600" b="1" kern="1200">
          <a:solidFill>
            <a:schemeClr val="tx2"/>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heryl@southwesterncc.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Welcome to New Student Orientation</a:t>
            </a:r>
            <a:endParaRPr lang="en-US" dirty="0"/>
          </a:p>
        </p:txBody>
      </p:sp>
      <p:sp>
        <p:nvSpPr>
          <p:cNvPr id="3" name="Subtitle 2"/>
          <p:cNvSpPr>
            <a:spLocks noGrp="1"/>
          </p:cNvSpPr>
          <p:nvPr>
            <p:ph type="subTitle" idx="1"/>
          </p:nvPr>
        </p:nvSpPr>
        <p:spPr>
          <a:xfrm>
            <a:off x="533400" y="4343400"/>
            <a:ext cx="8077200" cy="1295400"/>
          </a:xfrm>
        </p:spPr>
        <p:txBody>
          <a:bodyPr>
            <a:normAutofit/>
          </a:bodyPr>
          <a:lstStyle/>
          <a:p>
            <a:pPr algn="ctr"/>
            <a:r>
              <a:rPr lang="en-US" sz="7200" b="1" dirty="0" smtClean="0">
                <a:solidFill>
                  <a:srgbClr val="002060"/>
                </a:solidFill>
              </a:rPr>
              <a:t>Title IX</a:t>
            </a:r>
            <a:endParaRPr lang="en-US" sz="7200" b="1" dirty="0">
              <a:solidFill>
                <a:srgbClr val="002060"/>
              </a:solidFill>
            </a:endParaRPr>
          </a:p>
        </p:txBody>
      </p:sp>
      <p:pic>
        <p:nvPicPr>
          <p:cNvPr id="4" name="Picture 3" descr="SCC-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253" y="749808"/>
            <a:ext cx="7167590" cy="107899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07013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575048"/>
          </a:xfrm>
        </p:spPr>
        <p:txBody>
          <a:bodyPr>
            <a:normAutofit fontScale="92500" lnSpcReduction="20000"/>
          </a:bodyPr>
          <a:lstStyle/>
          <a:p>
            <a:pPr marL="0" indent="0">
              <a:buNone/>
            </a:pPr>
            <a:r>
              <a:rPr lang="en-US" sz="3200" dirty="0" smtClean="0"/>
              <a:t>Examples of Sexual Misconduct or possibly Sexual Harassment </a:t>
            </a:r>
            <a:r>
              <a:rPr lang="en-US" sz="1700" dirty="0" smtClean="0"/>
              <a:t>(if it is repeated enough or severe enough in only one instance)</a:t>
            </a:r>
          </a:p>
          <a:p>
            <a:pPr marL="0" indent="0">
              <a:buNone/>
            </a:pPr>
            <a:endParaRPr lang="en-US" sz="2000" dirty="0" smtClean="0"/>
          </a:p>
          <a:p>
            <a:pPr marL="0" indent="0">
              <a:buNone/>
            </a:pPr>
            <a:r>
              <a:rPr lang="en-US" sz="2000" dirty="0" smtClean="0"/>
              <a:t>Making sexual propositions or pressuring for sexual favors.</a:t>
            </a:r>
          </a:p>
          <a:p>
            <a:pPr marL="0" indent="0">
              <a:buNone/>
            </a:pPr>
            <a:endParaRPr lang="en-US" sz="2000" dirty="0"/>
          </a:p>
          <a:p>
            <a:pPr marL="0" indent="0">
              <a:buNone/>
            </a:pPr>
            <a:r>
              <a:rPr lang="en-US" sz="2000" dirty="0" smtClean="0"/>
              <a:t>Unwelcome sexual advances.</a:t>
            </a:r>
          </a:p>
          <a:p>
            <a:pPr marL="0" indent="0">
              <a:buNone/>
            </a:pPr>
            <a:endParaRPr lang="en-US" sz="2000" dirty="0" smtClean="0"/>
          </a:p>
          <a:p>
            <a:pPr marL="0" indent="0">
              <a:buNone/>
            </a:pPr>
            <a:r>
              <a:rPr lang="en-US" sz="2000" dirty="0"/>
              <a:t>D</a:t>
            </a:r>
            <a:r>
              <a:rPr lang="en-US" sz="2000" dirty="0" smtClean="0"/>
              <a:t>isplaying sexually explicit drawings, pictures, social media, or written materials.</a:t>
            </a:r>
          </a:p>
          <a:p>
            <a:pPr marL="0" indent="0">
              <a:buNone/>
            </a:pPr>
            <a:endParaRPr lang="en-US" sz="2000" dirty="0"/>
          </a:p>
          <a:p>
            <a:pPr marL="0" indent="0">
              <a:buNone/>
            </a:pPr>
            <a:r>
              <a:rPr lang="en-US" sz="2000" dirty="0" smtClean="0"/>
              <a:t>Performing sexual gestures or touching oneself sexually in front of others. Exposure.</a:t>
            </a:r>
          </a:p>
          <a:p>
            <a:pPr marL="0" indent="0">
              <a:buNone/>
            </a:pPr>
            <a:endParaRPr lang="en-US" sz="2400" dirty="0" smtClean="0"/>
          </a:p>
          <a:p>
            <a:pPr marL="0" indent="0">
              <a:buNone/>
            </a:pPr>
            <a:r>
              <a:rPr lang="en-US" sz="2000" dirty="0" smtClean="0"/>
              <a:t>Telling sexual or dirty jokes.</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76635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575048"/>
          </a:xfrm>
        </p:spPr>
        <p:txBody>
          <a:bodyPr>
            <a:normAutofit/>
          </a:bodyPr>
          <a:lstStyle/>
          <a:p>
            <a:pPr marL="0" indent="0" algn="ctr">
              <a:buNone/>
            </a:pPr>
            <a:r>
              <a:rPr lang="en-US" sz="4500" dirty="0" smtClean="0"/>
              <a:t>Introduce </a:t>
            </a:r>
          </a:p>
          <a:p>
            <a:pPr marL="0" indent="0" algn="ctr">
              <a:buNone/>
            </a:pPr>
            <a:r>
              <a:rPr lang="en-US" sz="4500" dirty="0" smtClean="0"/>
              <a:t>SCC Policy 6.03.03</a:t>
            </a:r>
          </a:p>
          <a:p>
            <a:pPr marL="0" indent="0" algn="ctr">
              <a:buNone/>
            </a:pPr>
            <a:endParaRPr lang="en-US" sz="4500" dirty="0" smtClean="0">
              <a:solidFill>
                <a:schemeClr val="accent6">
                  <a:lumMod val="75000"/>
                </a:schemeClr>
              </a:solidFill>
            </a:endParaRPr>
          </a:p>
          <a:p>
            <a:pPr marL="0" indent="0" algn="ctr">
              <a:buNone/>
            </a:pPr>
            <a:r>
              <a:rPr lang="en-US" sz="4500" b="1" dirty="0" smtClean="0">
                <a:solidFill>
                  <a:schemeClr val="accent6">
                    <a:lumMod val="75000"/>
                  </a:schemeClr>
                </a:solidFill>
              </a:rPr>
              <a:t>CONSENT = A CLEAR “YES!”</a:t>
            </a:r>
          </a:p>
          <a:p>
            <a:pPr marL="0" indent="0">
              <a:buNone/>
            </a:pPr>
            <a:endParaRPr lang="en-US" sz="4500" dirty="0"/>
          </a:p>
        </p:txBody>
      </p:sp>
    </p:spTree>
    <p:extLst>
      <p:ext uri="{BB962C8B-B14F-4D97-AF65-F5344CB8AC3E}">
        <p14:creationId xmlns:p14="http://schemas.microsoft.com/office/powerpoint/2010/main" val="2290422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453128"/>
          </a:xfrm>
        </p:spPr>
        <p:txBody>
          <a:bodyPr>
            <a:normAutofit fontScale="92500" lnSpcReduction="20000"/>
          </a:bodyPr>
          <a:lstStyle/>
          <a:p>
            <a:endParaRPr lang="en-US" sz="2400" dirty="0" smtClean="0"/>
          </a:p>
          <a:p>
            <a:r>
              <a:rPr lang="en-US" sz="2400" b="1" dirty="0" smtClean="0"/>
              <a:t>Confidential </a:t>
            </a:r>
            <a:r>
              <a:rPr lang="en-US" sz="2400" b="1" dirty="0"/>
              <a:t>Employee </a:t>
            </a:r>
            <a:r>
              <a:rPr lang="en-US" sz="2400" dirty="0"/>
              <a:t>– </a:t>
            </a:r>
            <a:r>
              <a:rPr lang="en-US" sz="2400" dirty="0" smtClean="0"/>
              <a:t>is </a:t>
            </a:r>
            <a:r>
              <a:rPr lang="en-US" sz="2400" dirty="0"/>
              <a:t>not required to report incidents of sexual misconduct to the College’s Title IX Coordinator if confidentiality is requested by the student. Campus counselors are considered Confidential Employees. If a student is unsure of someone’s duties and ability to maintain one’s privacy, the student should ask the person before he/she speaks to him/her. </a:t>
            </a:r>
            <a:r>
              <a:rPr lang="en-US" sz="2400" i="1" dirty="0" smtClean="0">
                <a:solidFill>
                  <a:srgbClr val="FF0000"/>
                </a:solidFill>
              </a:rPr>
              <a:t>If the campus is in danger then the safety of the campus overrides the student request for confidentiality.</a:t>
            </a:r>
          </a:p>
          <a:p>
            <a:endParaRPr lang="en-US" sz="2400" dirty="0"/>
          </a:p>
          <a:p>
            <a:r>
              <a:rPr lang="en-US" sz="2400" b="1" dirty="0" smtClean="0"/>
              <a:t>SCC Confidential Employees: </a:t>
            </a:r>
            <a:r>
              <a:rPr lang="en-US" sz="2400" dirty="0" smtClean="0"/>
              <a:t>Peter Buck, Sarah Altman</a:t>
            </a:r>
            <a:endParaRPr lang="en-US" sz="2400" dirty="0"/>
          </a:p>
        </p:txBody>
      </p:sp>
    </p:spTree>
    <p:extLst>
      <p:ext uri="{BB962C8B-B14F-4D97-AF65-F5344CB8AC3E}">
        <p14:creationId xmlns:p14="http://schemas.microsoft.com/office/powerpoint/2010/main" val="1316661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453128"/>
          </a:xfrm>
        </p:spPr>
        <p:txBody>
          <a:bodyPr>
            <a:normAutofit fontScale="92500" lnSpcReduction="10000"/>
          </a:bodyPr>
          <a:lstStyle/>
          <a:p>
            <a:r>
              <a:rPr lang="en-US" sz="2400" b="1" dirty="0" smtClean="0"/>
              <a:t>Responsible Employee </a:t>
            </a:r>
            <a:r>
              <a:rPr lang="en-US" sz="2400" dirty="0"/>
              <a:t>– a College employee who has the authority to take action to redress sexual harassment/misconduct; who has been given the duty of reporting incidents of sexual harassment/misconduct or any other misconduct by students to the Title IX </a:t>
            </a:r>
            <a:r>
              <a:rPr lang="en-US" sz="2400" dirty="0" smtClean="0"/>
              <a:t>coordinator; </a:t>
            </a:r>
            <a:r>
              <a:rPr lang="en-US" sz="2400" dirty="0"/>
              <a:t>or who a student reasonably believes has this authority or duty. The College’s Responsible Employees include all College administrators (Deans, Directors, Coordinators and Vice Presidents). If a student is unsure of someone’s duties and ability to maintain one’s privacy, the student should ask the person before he/she speaks to him/her. </a:t>
            </a:r>
          </a:p>
        </p:txBody>
      </p:sp>
    </p:spTree>
    <p:extLst>
      <p:ext uri="{BB962C8B-B14F-4D97-AF65-F5344CB8AC3E}">
        <p14:creationId xmlns:p14="http://schemas.microsoft.com/office/powerpoint/2010/main" val="3372903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453128"/>
          </a:xfrm>
        </p:spPr>
        <p:txBody>
          <a:bodyPr>
            <a:normAutofit lnSpcReduction="10000"/>
          </a:bodyPr>
          <a:lstStyle/>
          <a:p>
            <a:r>
              <a:rPr lang="en-US" b="1" dirty="0" smtClean="0"/>
              <a:t>Title IX Student Administrator and Filing a Complaint:</a:t>
            </a:r>
          </a:p>
          <a:p>
            <a:endParaRPr lang="en-US" dirty="0"/>
          </a:p>
          <a:p>
            <a:pPr algn="ctr"/>
            <a:r>
              <a:rPr lang="en-US" dirty="0" smtClean="0"/>
              <a:t>Cheryl Contino-Conner</a:t>
            </a:r>
          </a:p>
          <a:p>
            <a:pPr marL="0" indent="0" algn="ctr">
              <a:buNone/>
            </a:pPr>
            <a:r>
              <a:rPr lang="en-US" sz="2000" dirty="0" smtClean="0"/>
              <a:t>Dean of Students</a:t>
            </a:r>
          </a:p>
          <a:p>
            <a:pPr marL="0" indent="0" algn="ctr">
              <a:buNone/>
            </a:pPr>
            <a:r>
              <a:rPr lang="en-US" sz="2000" dirty="0" smtClean="0"/>
              <a:t>Balsam Center, Room 116</a:t>
            </a:r>
          </a:p>
          <a:p>
            <a:pPr marL="0" indent="0" algn="ctr">
              <a:buNone/>
            </a:pPr>
            <a:r>
              <a:rPr lang="en-US" sz="2000" dirty="0" smtClean="0">
                <a:hlinkClick r:id="rId2"/>
              </a:rPr>
              <a:t>Cheryl@southwesterncc.edu</a:t>
            </a:r>
            <a:endParaRPr lang="en-US" sz="2000" dirty="0" smtClean="0"/>
          </a:p>
          <a:p>
            <a:pPr marL="0" indent="0" algn="ctr">
              <a:buNone/>
            </a:pPr>
            <a:r>
              <a:rPr lang="en-US" sz="2000" dirty="0" smtClean="0"/>
              <a:t>828-339-4245</a:t>
            </a:r>
          </a:p>
          <a:p>
            <a:endParaRPr lang="en-US" sz="2000" dirty="0"/>
          </a:p>
          <a:p>
            <a:pPr marL="0" indent="0">
              <a:buNone/>
            </a:pPr>
            <a:r>
              <a:rPr lang="en-US" sz="2000" dirty="0" smtClean="0"/>
              <a:t>You are encouraged to report all Title IX violations. You can </a:t>
            </a:r>
            <a:r>
              <a:rPr lang="en-US" sz="2000" b="1" dirty="0" smtClean="0"/>
              <a:t>report in person, </a:t>
            </a:r>
            <a:r>
              <a:rPr lang="en-US" sz="2000" dirty="0" smtClean="0"/>
              <a:t>or use the </a:t>
            </a:r>
            <a:r>
              <a:rPr lang="en-US" sz="2000" b="1" dirty="0" smtClean="0"/>
              <a:t>student concerns portal </a:t>
            </a:r>
            <a:r>
              <a:rPr lang="en-US" sz="2000" dirty="0" smtClean="0"/>
              <a:t>located on your </a:t>
            </a:r>
            <a:r>
              <a:rPr lang="en-US" sz="2000" b="1" dirty="0" err="1" smtClean="0"/>
              <a:t>MySCC</a:t>
            </a:r>
            <a:r>
              <a:rPr lang="en-US" sz="2000" dirty="0" smtClean="0"/>
              <a:t> link.</a:t>
            </a:r>
          </a:p>
        </p:txBody>
      </p:sp>
    </p:spTree>
    <p:extLst>
      <p:ext uri="{BB962C8B-B14F-4D97-AF65-F5344CB8AC3E}">
        <p14:creationId xmlns:p14="http://schemas.microsoft.com/office/powerpoint/2010/main" val="885914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575048"/>
          </a:xfrm>
        </p:spPr>
        <p:txBody>
          <a:bodyPr>
            <a:normAutofit/>
          </a:bodyPr>
          <a:lstStyle/>
          <a:p>
            <a:pPr marL="0" indent="0">
              <a:buNone/>
            </a:pPr>
            <a:r>
              <a:rPr lang="en-US" b="1" dirty="0" smtClean="0"/>
              <a:t>Investigating Title IX violations:</a:t>
            </a:r>
          </a:p>
          <a:p>
            <a:pPr marL="0" indent="0">
              <a:buNone/>
            </a:pPr>
            <a:endParaRPr lang="en-US" dirty="0"/>
          </a:p>
          <a:p>
            <a:pPr marL="0" indent="0">
              <a:buNone/>
            </a:pPr>
            <a:r>
              <a:rPr lang="en-US" dirty="0" smtClean="0"/>
              <a:t>Investigations will occur in a prompt, fair and equitable manner, as defined by policies: 6.03.03 – Discrimination and Unlawful Harassment; 6.03.01 – Campus Security Reporting, </a:t>
            </a:r>
            <a:r>
              <a:rPr lang="en-US" dirty="0" err="1" smtClean="0"/>
              <a:t>Clery</a:t>
            </a:r>
            <a:r>
              <a:rPr lang="en-US" dirty="0" smtClean="0"/>
              <a:t> Act. </a:t>
            </a:r>
          </a:p>
          <a:p>
            <a:pPr marL="0" indent="0">
              <a:buNone/>
            </a:pPr>
            <a:endParaRPr lang="en-US" dirty="0" smtClean="0"/>
          </a:p>
          <a:p>
            <a:pPr marL="0" indent="0">
              <a:buNone/>
            </a:pPr>
            <a:r>
              <a:rPr lang="en-US" b="1" dirty="0" smtClean="0">
                <a:solidFill>
                  <a:srgbClr val="00B050"/>
                </a:solidFill>
              </a:rPr>
              <a:t>Appropriate accommodations </a:t>
            </a:r>
            <a:r>
              <a:rPr lang="en-US" dirty="0" smtClean="0"/>
              <a:t>will be provided during the investigation. </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81366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575048"/>
          </a:xfrm>
        </p:spPr>
        <p:txBody>
          <a:bodyPr>
            <a:normAutofit/>
          </a:bodyPr>
          <a:lstStyle/>
          <a:p>
            <a:pPr marL="0" indent="0">
              <a:buNone/>
            </a:pPr>
            <a:r>
              <a:rPr lang="en-US" dirty="0"/>
              <a:t> </a:t>
            </a:r>
            <a:r>
              <a:rPr lang="en-US" dirty="0" smtClean="0"/>
              <a:t>The Investigation decision is decided using a “preponderance of evidence” standard, i.e., it’s more likely than not that the sexual harassment or violence occurred. 51% rule</a:t>
            </a:r>
          </a:p>
          <a:p>
            <a:pPr marL="0" indent="0">
              <a:buNone/>
            </a:pPr>
            <a:endParaRPr lang="en-US" dirty="0"/>
          </a:p>
          <a:p>
            <a:pPr marL="0" indent="0">
              <a:buNone/>
            </a:pPr>
            <a:r>
              <a:rPr lang="en-US" dirty="0" smtClean="0"/>
              <a:t>Much different from court decisions:</a:t>
            </a:r>
          </a:p>
          <a:p>
            <a:pPr marL="0" indent="0">
              <a:buNone/>
            </a:pPr>
            <a:endParaRPr lang="en-US" dirty="0" smtClean="0"/>
          </a:p>
          <a:p>
            <a:pPr marL="0" indent="0">
              <a:buNone/>
            </a:pPr>
            <a:endParaRPr lang="en-US" dirty="0" smtClean="0"/>
          </a:p>
          <a:p>
            <a:endParaRPr lang="en-US" dirty="0" smtClean="0"/>
          </a:p>
          <a:p>
            <a:endParaRPr lang="en-US" dirty="0"/>
          </a:p>
        </p:txBody>
      </p:sp>
      <p:graphicFrame>
        <p:nvGraphicFramePr>
          <p:cNvPr id="4" name="Diagram 3"/>
          <p:cNvGraphicFramePr/>
          <p:nvPr>
            <p:extLst>
              <p:ext uri="{D42A27DB-BD31-4B8C-83A1-F6EECF244321}">
                <p14:modId xmlns:p14="http://schemas.microsoft.com/office/powerpoint/2010/main" val="531564162"/>
              </p:ext>
            </p:extLst>
          </p:nvPr>
        </p:nvGraphicFramePr>
        <p:xfrm>
          <a:off x="990600" y="3397313"/>
          <a:ext cx="72390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8473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2920" y="2895600"/>
            <a:ext cx="8183880" cy="3139440"/>
          </a:xfrm>
        </p:spPr>
        <p:txBody>
          <a:bodyPr>
            <a:normAutofit/>
          </a:bodyPr>
          <a:lstStyle/>
          <a:p>
            <a:endParaRPr lang="en-US" dirty="0"/>
          </a:p>
        </p:txBody>
      </p:sp>
      <p:sp>
        <p:nvSpPr>
          <p:cNvPr id="3" name="Content Placeholder 2"/>
          <p:cNvSpPr>
            <a:spLocks noGrp="1"/>
          </p:cNvSpPr>
          <p:nvPr>
            <p:ph idx="1"/>
          </p:nvPr>
        </p:nvSpPr>
        <p:spPr>
          <a:xfrm>
            <a:off x="502920" y="530352"/>
            <a:ext cx="8183880" cy="4879848"/>
          </a:xfrm>
        </p:spPr>
        <p:txBody>
          <a:bodyPr>
            <a:normAutofit lnSpcReduction="10000"/>
          </a:bodyPr>
          <a:lstStyle/>
          <a:p>
            <a:pPr marL="0" indent="0">
              <a:buNone/>
            </a:pPr>
            <a:endParaRPr lang="en-US" dirty="0" smtClean="0"/>
          </a:p>
          <a:p>
            <a:pPr marL="0" indent="0">
              <a:buNone/>
            </a:pPr>
            <a:r>
              <a:rPr lang="en-US" sz="3200" b="1" dirty="0" smtClean="0"/>
              <a:t>Complainant Rights:</a:t>
            </a:r>
          </a:p>
          <a:p>
            <a:pPr marL="0" indent="0">
              <a:buNone/>
            </a:pPr>
            <a:endParaRPr lang="en-US" sz="3200" dirty="0"/>
          </a:p>
          <a:p>
            <a:pPr marL="0" indent="0">
              <a:buNone/>
            </a:pPr>
            <a:r>
              <a:rPr lang="en-US" dirty="0" smtClean="0"/>
              <a:t>Case presentation</a:t>
            </a:r>
          </a:p>
          <a:p>
            <a:pPr marL="0" indent="0">
              <a:buNone/>
            </a:pPr>
            <a:endParaRPr lang="en-US" dirty="0" smtClean="0"/>
          </a:p>
          <a:p>
            <a:pPr marL="0" indent="0">
              <a:buNone/>
            </a:pPr>
            <a:r>
              <a:rPr lang="en-US" dirty="0" smtClean="0"/>
              <a:t>Notification of investigation time frame</a:t>
            </a:r>
          </a:p>
          <a:p>
            <a:pPr marL="0" indent="0">
              <a:buNone/>
            </a:pPr>
            <a:endParaRPr lang="en-US" dirty="0" smtClean="0"/>
          </a:p>
          <a:p>
            <a:pPr marL="0" indent="0">
              <a:buNone/>
            </a:pPr>
            <a:r>
              <a:rPr lang="en-US" dirty="0" smtClean="0"/>
              <a:t>Decision = Preponderance of Evidence</a:t>
            </a:r>
          </a:p>
          <a:p>
            <a:pPr marL="0" indent="0">
              <a:buNone/>
            </a:pPr>
            <a:endParaRPr lang="en-US" dirty="0" smtClean="0"/>
          </a:p>
          <a:p>
            <a:pPr marL="0" indent="0">
              <a:buNone/>
            </a:pPr>
            <a:r>
              <a:rPr lang="en-US" dirty="0" smtClean="0"/>
              <a:t>Notified in writing of outcome, including sanction as it relates to the complainant.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9471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2920" y="2895600"/>
            <a:ext cx="8183880" cy="3139440"/>
          </a:xfrm>
        </p:spPr>
        <p:txBody>
          <a:bodyPr>
            <a:normAutofit/>
          </a:bodyPr>
          <a:lstStyle/>
          <a:p>
            <a:endParaRPr lang="en-US" dirty="0"/>
          </a:p>
        </p:txBody>
      </p:sp>
      <p:sp>
        <p:nvSpPr>
          <p:cNvPr id="3" name="Content Placeholder 2"/>
          <p:cNvSpPr>
            <a:spLocks noGrp="1"/>
          </p:cNvSpPr>
          <p:nvPr>
            <p:ph idx="1"/>
          </p:nvPr>
        </p:nvSpPr>
        <p:spPr>
          <a:xfrm>
            <a:off x="502920" y="530352"/>
            <a:ext cx="8183880" cy="4879848"/>
          </a:xfrm>
        </p:spPr>
        <p:txBody>
          <a:bodyPr>
            <a:normAutofit fontScale="92500" lnSpcReduction="20000"/>
          </a:bodyPr>
          <a:lstStyle/>
          <a:p>
            <a:pPr marL="0" indent="0">
              <a:buNone/>
            </a:pPr>
            <a:endParaRPr lang="en-US" dirty="0" smtClean="0"/>
          </a:p>
          <a:p>
            <a:pPr marL="0" indent="0">
              <a:buNone/>
            </a:pPr>
            <a:r>
              <a:rPr lang="en-US" b="1" dirty="0" smtClean="0"/>
              <a:t>Staying SAFE on Campus:</a:t>
            </a:r>
          </a:p>
          <a:p>
            <a:pPr marL="0" indent="0">
              <a:buNone/>
            </a:pPr>
            <a:endParaRPr lang="en-US" b="1" dirty="0" smtClean="0"/>
          </a:p>
          <a:p>
            <a:pPr marL="0" indent="0">
              <a:buNone/>
            </a:pPr>
            <a:r>
              <a:rPr lang="en-US" dirty="0" smtClean="0"/>
              <a:t>Walk with purpose!</a:t>
            </a:r>
          </a:p>
          <a:p>
            <a:pPr marL="0" indent="0">
              <a:buNone/>
            </a:pPr>
            <a:endParaRPr lang="en-US" sz="2400" dirty="0" smtClean="0"/>
          </a:p>
          <a:p>
            <a:pPr marL="0" indent="0">
              <a:buNone/>
            </a:pPr>
            <a:r>
              <a:rPr lang="en-US" sz="2400" dirty="0" smtClean="0"/>
              <a:t>If you work/study in an isolated area, tell someone! Your safety can be compromised in isolated spaces.</a:t>
            </a:r>
          </a:p>
          <a:p>
            <a:pPr marL="0" indent="0">
              <a:buNone/>
            </a:pPr>
            <a:endParaRPr lang="en-US" sz="2400" dirty="0"/>
          </a:p>
          <a:p>
            <a:pPr marL="0" indent="0">
              <a:buNone/>
            </a:pPr>
            <a:r>
              <a:rPr lang="en-US" sz="2400" dirty="0"/>
              <a:t>Make it tough for someone to take you by surprise – don’t wear ear </a:t>
            </a:r>
            <a:r>
              <a:rPr lang="en-US" sz="2400" dirty="0" smtClean="0"/>
              <a:t>buds.</a:t>
            </a:r>
          </a:p>
          <a:p>
            <a:pPr marL="0" indent="0">
              <a:buNone/>
            </a:pPr>
            <a:endParaRPr lang="en-US" sz="2400" dirty="0"/>
          </a:p>
          <a:p>
            <a:pPr marL="0" indent="0">
              <a:buNone/>
            </a:pPr>
            <a:r>
              <a:rPr lang="en-US" sz="2400" b="1" dirty="0"/>
              <a:t>Parking lots = </a:t>
            </a:r>
            <a:r>
              <a:rPr lang="en-US" sz="2400" dirty="0"/>
              <a:t>Hold off on phone calls. Have your car key in hand, ready to put in the lock as you are walking to your car. Check the backseat </a:t>
            </a:r>
            <a:r>
              <a:rPr lang="en-US" sz="2400" dirty="0" smtClean="0"/>
              <a:t>before </a:t>
            </a:r>
            <a:r>
              <a:rPr lang="en-US" sz="2400" dirty="0"/>
              <a:t>entering. Keep your car locked, always.</a:t>
            </a:r>
          </a:p>
          <a:p>
            <a:pPr marL="0" indent="0">
              <a:buNone/>
            </a:pPr>
            <a:endParaRPr lang="en-US" sz="2400" dirty="0" smtClean="0"/>
          </a:p>
          <a:p>
            <a:pPr marL="0" indent="0">
              <a:buNone/>
            </a:pPr>
            <a:endParaRPr lang="en-US" sz="2400" dirty="0"/>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1693100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2920" y="2895600"/>
            <a:ext cx="8183880" cy="3139440"/>
          </a:xfrm>
        </p:spPr>
        <p:txBody>
          <a:bodyPr>
            <a:normAutofit/>
          </a:bodyPr>
          <a:lstStyle/>
          <a:p>
            <a:endParaRPr lang="en-US" dirty="0"/>
          </a:p>
        </p:txBody>
      </p:sp>
      <p:sp>
        <p:nvSpPr>
          <p:cNvPr id="3" name="Content Placeholder 2"/>
          <p:cNvSpPr>
            <a:spLocks noGrp="1"/>
          </p:cNvSpPr>
          <p:nvPr>
            <p:ph idx="1"/>
          </p:nvPr>
        </p:nvSpPr>
        <p:spPr>
          <a:xfrm>
            <a:off x="502920" y="530352"/>
            <a:ext cx="8183880" cy="4879848"/>
          </a:xfrm>
        </p:spPr>
        <p:txBody>
          <a:bodyPr>
            <a:normAutofit fontScale="77500" lnSpcReduction="20000"/>
          </a:bodyPr>
          <a:lstStyle/>
          <a:p>
            <a:pPr marL="0" indent="0">
              <a:buNone/>
            </a:pPr>
            <a:endParaRPr lang="en-US" dirty="0" smtClean="0"/>
          </a:p>
          <a:p>
            <a:pPr marL="0" indent="0">
              <a:buNone/>
            </a:pPr>
            <a:r>
              <a:rPr lang="en-US" b="1" dirty="0" smtClean="0"/>
              <a:t>Staying SAFE, in general:</a:t>
            </a:r>
          </a:p>
          <a:p>
            <a:pPr marL="0" indent="0">
              <a:buNone/>
            </a:pPr>
            <a:endParaRPr lang="en-US" dirty="0"/>
          </a:p>
          <a:p>
            <a:pPr marL="0" indent="0">
              <a:buNone/>
            </a:pPr>
            <a:r>
              <a:rPr lang="en-US" sz="2400" b="1" dirty="0" smtClean="0"/>
              <a:t>A large % of victims know their attackers. So,</a:t>
            </a:r>
          </a:p>
          <a:p>
            <a:pPr marL="0" indent="0">
              <a:buNone/>
            </a:pPr>
            <a:r>
              <a:rPr lang="en-US" sz="2400" b="1" dirty="0" smtClean="0"/>
              <a:t> </a:t>
            </a:r>
            <a:endParaRPr lang="en-US" dirty="0" smtClean="0"/>
          </a:p>
          <a:p>
            <a:pPr marL="0" indent="0">
              <a:buNone/>
            </a:pPr>
            <a:r>
              <a:rPr lang="en-US" sz="2400" dirty="0" smtClean="0"/>
              <a:t>Clearly communicate your intentions – say “NO” and mean it.</a:t>
            </a:r>
          </a:p>
          <a:p>
            <a:pPr marL="0" indent="0">
              <a:buNone/>
            </a:pPr>
            <a:endParaRPr lang="en-US" sz="2400" dirty="0"/>
          </a:p>
          <a:p>
            <a:pPr marL="0" indent="0">
              <a:buNone/>
            </a:pPr>
            <a:r>
              <a:rPr lang="en-US" sz="2400" dirty="0" smtClean="0"/>
              <a:t>Alcohol and other drugs compromise your safety by lowering inhibitions and clouding judgment. </a:t>
            </a:r>
          </a:p>
          <a:p>
            <a:pPr marL="0" indent="0">
              <a:buNone/>
            </a:pPr>
            <a:endParaRPr lang="en-US" sz="2400" dirty="0"/>
          </a:p>
          <a:p>
            <a:pPr marL="0" indent="0">
              <a:buNone/>
            </a:pPr>
            <a:r>
              <a:rPr lang="en-US" sz="2400" dirty="0" smtClean="0"/>
              <a:t>If you go somewhere with friends, make sure everyone is accounted for before leaving</a:t>
            </a:r>
            <a:r>
              <a:rPr lang="en-US" sz="2400" dirty="0"/>
              <a:t>. Don’t be alone with someone you just met.</a:t>
            </a:r>
          </a:p>
          <a:p>
            <a:pPr marL="0" indent="0">
              <a:buNone/>
            </a:pPr>
            <a:endParaRPr lang="en-US" sz="2400" dirty="0"/>
          </a:p>
          <a:p>
            <a:pPr marL="0" indent="0">
              <a:buNone/>
            </a:pPr>
            <a:r>
              <a:rPr lang="en-US" sz="2400" dirty="0"/>
              <a:t>Be aware of date rape drugs.</a:t>
            </a:r>
          </a:p>
          <a:p>
            <a:pPr marL="0" indent="0">
              <a:buNone/>
            </a:pPr>
            <a:endParaRPr lang="en-US" sz="2400" dirty="0"/>
          </a:p>
          <a:p>
            <a:pPr marL="0" indent="0">
              <a:buNone/>
            </a:pPr>
            <a:r>
              <a:rPr lang="en-US" sz="2400" dirty="0"/>
              <a:t>Trust your instincts.</a:t>
            </a:r>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dirty="0" smtClean="0"/>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3070038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533400"/>
            <a:ext cx="8183562" cy="4879975"/>
          </a:xfrm>
        </p:spPr>
        <p:txBody>
          <a:bodyPr>
            <a:noAutofit/>
          </a:bodyPr>
          <a:lstStyle/>
          <a:p>
            <a:pPr marL="0" indent="0">
              <a:buNone/>
            </a:pPr>
            <a:r>
              <a:rPr lang="en-US" sz="2000" b="1" dirty="0" smtClean="0">
                <a:solidFill>
                  <a:srgbClr val="0070C0"/>
                </a:solidFill>
              </a:rPr>
              <a:t>Title IX: </a:t>
            </a:r>
            <a:r>
              <a:rPr lang="en-US" sz="2000" dirty="0" smtClean="0"/>
              <a:t>A comprehensive federal law that prohibits discrimination on the basis of sex in any federally funded education program or activity.</a:t>
            </a:r>
          </a:p>
          <a:p>
            <a:pPr marL="0" indent="0">
              <a:buNone/>
            </a:pPr>
            <a:r>
              <a:rPr lang="en-US" sz="2000" dirty="0" smtClean="0"/>
              <a:t> </a:t>
            </a:r>
          </a:p>
          <a:p>
            <a:pPr marL="0" indent="0">
              <a:buNone/>
            </a:pPr>
            <a:r>
              <a:rPr lang="en-US" sz="2000" b="1" dirty="0" err="1" smtClean="0">
                <a:solidFill>
                  <a:srgbClr val="0070C0"/>
                </a:solidFill>
              </a:rPr>
              <a:t>Clery</a:t>
            </a:r>
            <a:r>
              <a:rPr lang="en-US" sz="2000" b="1" dirty="0" smtClean="0">
                <a:solidFill>
                  <a:srgbClr val="0070C0"/>
                </a:solidFill>
              </a:rPr>
              <a:t> Act – </a:t>
            </a:r>
            <a:r>
              <a:rPr lang="en-US" sz="2000" dirty="0" smtClean="0"/>
              <a:t>A federal law that requires colleges and universities to </a:t>
            </a:r>
            <a:r>
              <a:rPr lang="en-US" sz="2000" b="1" dirty="0" smtClean="0"/>
              <a:t>disclose information regarding crime statistics </a:t>
            </a:r>
            <a:r>
              <a:rPr lang="en-US" sz="2000" dirty="0" smtClean="0"/>
              <a:t>and security measures in an Annual Security Audit.</a:t>
            </a:r>
          </a:p>
          <a:p>
            <a:pPr marL="0" indent="0">
              <a:buNone/>
            </a:pPr>
            <a:endParaRPr lang="en-US" sz="2000" b="1" dirty="0" smtClean="0">
              <a:solidFill>
                <a:srgbClr val="0070C0"/>
              </a:solidFill>
            </a:endParaRPr>
          </a:p>
          <a:p>
            <a:pPr marL="0" indent="0">
              <a:buNone/>
            </a:pPr>
            <a:r>
              <a:rPr lang="en-US" sz="2000" b="1" dirty="0" smtClean="0">
                <a:solidFill>
                  <a:srgbClr val="0070C0"/>
                </a:solidFill>
              </a:rPr>
              <a:t>VAWA – Violence Against Women Act, </a:t>
            </a:r>
            <a:r>
              <a:rPr lang="en-US" sz="2000" dirty="0" smtClean="0"/>
              <a:t>amends </a:t>
            </a:r>
            <a:r>
              <a:rPr lang="en-US" sz="2000" dirty="0" err="1" smtClean="0"/>
              <a:t>Clery</a:t>
            </a:r>
            <a:r>
              <a:rPr lang="en-US" sz="2000" dirty="0" smtClean="0"/>
              <a:t> Act to include dating violence, domestic violence, sexual assault and stalking as reporting categories.  Gender identity and national origin are added as new categories for hate crimes. Requires institutions to offer training and awareness programs.</a:t>
            </a:r>
          </a:p>
          <a:p>
            <a:pPr marL="0" indent="0" algn="ctr">
              <a:buNone/>
            </a:pPr>
            <a:endParaRPr lang="en-US" sz="2000" b="1" dirty="0">
              <a:solidFill>
                <a:srgbClr val="0070C0"/>
              </a:solidFill>
            </a:endParaRPr>
          </a:p>
        </p:txBody>
      </p:sp>
    </p:spTree>
    <p:extLst>
      <p:ext uri="{BB962C8B-B14F-4D97-AF65-F5344CB8AC3E}">
        <p14:creationId xmlns:p14="http://schemas.microsoft.com/office/powerpoint/2010/main" val="25104260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dirty="0" smtClean="0"/>
              <a:t>Safe and Positive Options for Bystanders/Witnesses and Friends</a:t>
            </a:r>
          </a:p>
          <a:p>
            <a:endParaRPr lang="en-US" b="1" dirty="0">
              <a:solidFill>
                <a:schemeClr val="accent2"/>
              </a:solidFill>
            </a:endParaRPr>
          </a:p>
          <a:p>
            <a:r>
              <a:rPr lang="en-US" sz="2400" dirty="0" smtClean="0"/>
              <a:t>There are usually bystanders who inadvertently support sexual harassment/sexual violence. </a:t>
            </a:r>
          </a:p>
          <a:p>
            <a:endParaRPr lang="en-US" sz="2400" dirty="0"/>
          </a:p>
          <a:p>
            <a:r>
              <a:rPr lang="en-US" sz="2400" dirty="0" smtClean="0"/>
              <a:t>They do so by not intervening when they see inappropriate interactions. </a:t>
            </a:r>
          </a:p>
          <a:p>
            <a:endParaRPr lang="en-US" sz="2400" dirty="0"/>
          </a:p>
          <a:p>
            <a:r>
              <a:rPr lang="en-US" sz="2400" dirty="0" smtClean="0"/>
              <a:t>By not intervening, they are condoning the behavior.</a:t>
            </a:r>
            <a:endParaRPr lang="en-US" sz="2400" dirty="0"/>
          </a:p>
        </p:txBody>
      </p:sp>
    </p:spTree>
    <p:extLst>
      <p:ext uri="{BB962C8B-B14F-4D97-AF65-F5344CB8AC3E}">
        <p14:creationId xmlns:p14="http://schemas.microsoft.com/office/powerpoint/2010/main" val="2149230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575048"/>
          </a:xfrm>
        </p:spPr>
        <p:txBody>
          <a:bodyPr>
            <a:normAutofit fontScale="25000" lnSpcReduction="20000"/>
          </a:bodyPr>
          <a:lstStyle/>
          <a:p>
            <a:pPr marL="0" indent="0">
              <a:buNone/>
            </a:pPr>
            <a:r>
              <a:rPr lang="en-US" sz="11200" b="1" dirty="0" smtClean="0"/>
              <a:t>Proactive Bystander Strategies:</a:t>
            </a:r>
          </a:p>
          <a:p>
            <a:pPr marL="0" indent="0">
              <a:buNone/>
            </a:pPr>
            <a:endParaRPr lang="en-US" sz="8000" b="1" dirty="0" smtClean="0"/>
          </a:p>
          <a:p>
            <a:pPr marL="0" indent="0">
              <a:buNone/>
            </a:pPr>
            <a:r>
              <a:rPr lang="en-US" sz="8000" dirty="0" smtClean="0"/>
              <a:t>Believe violence is unacceptable and say so.</a:t>
            </a:r>
          </a:p>
          <a:p>
            <a:pPr marL="0" indent="0">
              <a:buNone/>
            </a:pPr>
            <a:endParaRPr lang="en-US" sz="6200" dirty="0"/>
          </a:p>
          <a:p>
            <a:pPr marL="0" indent="0">
              <a:buNone/>
            </a:pPr>
            <a:r>
              <a:rPr lang="en-US" sz="8000" dirty="0" smtClean="0"/>
              <a:t>Treat all people with respect.</a:t>
            </a:r>
          </a:p>
          <a:p>
            <a:pPr marL="0" indent="0">
              <a:buNone/>
            </a:pPr>
            <a:endParaRPr lang="en-US" sz="6200" dirty="0"/>
          </a:p>
          <a:p>
            <a:pPr marL="0" indent="0">
              <a:buNone/>
            </a:pPr>
            <a:r>
              <a:rPr lang="en-US" sz="8000" dirty="0" smtClean="0"/>
              <a:t>Say something when someone blames the victim.</a:t>
            </a:r>
          </a:p>
          <a:p>
            <a:pPr marL="0" indent="0">
              <a:buNone/>
            </a:pPr>
            <a:endParaRPr lang="en-US" sz="8000" dirty="0"/>
          </a:p>
          <a:p>
            <a:pPr marL="0" indent="0">
              <a:buNone/>
            </a:pPr>
            <a:r>
              <a:rPr lang="en-US" sz="8000" dirty="0" smtClean="0"/>
              <a:t>Encourage friends to trust their instincts.</a:t>
            </a:r>
          </a:p>
          <a:p>
            <a:pPr marL="0" indent="0">
              <a:buNone/>
            </a:pPr>
            <a:endParaRPr lang="en-US" sz="8000" dirty="0" smtClean="0"/>
          </a:p>
          <a:p>
            <a:pPr marL="0" indent="0">
              <a:buNone/>
            </a:pPr>
            <a:r>
              <a:rPr lang="en-US" sz="8000" dirty="0" smtClean="0"/>
              <a:t>Do not laugh at sexist or racist jokes.</a:t>
            </a:r>
          </a:p>
          <a:p>
            <a:pPr marL="0" indent="0">
              <a:buNone/>
            </a:pPr>
            <a:endParaRPr lang="en-US" sz="6200" dirty="0"/>
          </a:p>
          <a:p>
            <a:pPr marL="0" indent="0">
              <a:buNone/>
            </a:pPr>
            <a:r>
              <a:rPr lang="en-US" sz="8000" dirty="0" smtClean="0"/>
              <a:t>Look out for friends at parties, at school, in student areas.</a:t>
            </a:r>
            <a:r>
              <a:rPr lang="en-US" sz="6200" dirty="0" smtClean="0"/>
              <a:t/>
            </a:r>
            <a:br>
              <a:rPr lang="en-US" sz="6200" dirty="0" smtClean="0"/>
            </a:br>
            <a:endParaRPr lang="en-US" sz="8000" dirty="0" smtClean="0"/>
          </a:p>
          <a:p>
            <a:pPr marL="0" indent="0">
              <a:buNone/>
            </a:pPr>
            <a:r>
              <a:rPr lang="en-US" sz="8000" dirty="0" smtClean="0"/>
              <a:t>Empower victims to tell their stories.</a:t>
            </a:r>
          </a:p>
          <a:p>
            <a:pPr marL="0" indent="0">
              <a:buNone/>
            </a:pPr>
            <a:endParaRPr lang="en-US" sz="8000" dirty="0"/>
          </a:p>
          <a:p>
            <a:pPr marL="0" indent="0">
              <a:buNone/>
            </a:pPr>
            <a:r>
              <a:rPr lang="en-US" sz="8000" dirty="0" smtClean="0"/>
              <a:t>Assist friends (in a safe manner) when harms way is questionable.</a:t>
            </a:r>
          </a:p>
          <a:p>
            <a:pPr marL="0" indent="0">
              <a:buNone/>
            </a:pPr>
            <a:endParaRPr lang="en-US" sz="8000" dirty="0" smtClean="0"/>
          </a:p>
          <a:p>
            <a:pPr marL="0" indent="0">
              <a:buNone/>
            </a:pPr>
            <a:endParaRPr lang="en-US" sz="2400" dirty="0"/>
          </a:p>
          <a:p>
            <a:pPr marL="0" indent="0">
              <a:buNone/>
            </a:pPr>
            <a:endParaRPr lang="en-US" sz="2400" dirty="0" smtClean="0"/>
          </a:p>
          <a:p>
            <a:pPr marL="0" indent="0">
              <a:buNone/>
            </a:pPr>
            <a:endParaRPr lang="en-US" dirty="0" smtClean="0"/>
          </a:p>
          <a:p>
            <a:pPr marL="0" indent="0">
              <a:buNone/>
            </a:pPr>
            <a:r>
              <a:rPr lang="en-US" b="1" dirty="0" smtClean="0">
                <a:solidFill>
                  <a:srgbClr val="0070C0"/>
                </a:solidFill>
              </a:rPr>
              <a:t> </a:t>
            </a: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smtClean="0">
              <a:solidFill>
                <a:srgbClr val="0070C0"/>
              </a:solidFill>
            </a:endParaRPr>
          </a:p>
          <a:p>
            <a:pPr marL="0" indent="0">
              <a:buNone/>
            </a:pPr>
            <a:endParaRPr lang="en-US" sz="2200" dirty="0" smtClean="0"/>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589252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92500" lnSpcReduction="20000"/>
          </a:bodyPr>
          <a:lstStyle/>
          <a:p>
            <a:pPr marL="0" indent="0">
              <a:buNone/>
            </a:pPr>
            <a:endParaRPr lang="en-US" sz="3800" dirty="0"/>
          </a:p>
          <a:p>
            <a:endParaRPr lang="en-US" dirty="0"/>
          </a:p>
          <a:p>
            <a:pPr algn="ctr"/>
            <a:r>
              <a:rPr lang="en-US" b="1" dirty="0">
                <a:solidFill>
                  <a:srgbClr val="0070C0"/>
                </a:solidFill>
              </a:rPr>
              <a:t>SCC promotes a safe learning environment.</a:t>
            </a:r>
          </a:p>
          <a:p>
            <a:endParaRPr lang="en-US" dirty="0">
              <a:solidFill>
                <a:srgbClr val="0070C0"/>
              </a:solidFill>
            </a:endParaRPr>
          </a:p>
          <a:p>
            <a:pPr algn="ctr"/>
            <a:r>
              <a:rPr lang="en-US" b="1" dirty="0">
                <a:solidFill>
                  <a:srgbClr val="0070C0"/>
                </a:solidFill>
              </a:rPr>
              <a:t>Student Concerns Portal:</a:t>
            </a:r>
          </a:p>
          <a:p>
            <a:pPr algn="ctr"/>
            <a:r>
              <a:rPr lang="en-US" dirty="0"/>
              <a:t>Southwesterncc.edu</a:t>
            </a:r>
          </a:p>
          <a:p>
            <a:pPr algn="ctr"/>
            <a:r>
              <a:rPr lang="en-US" dirty="0" err="1"/>
              <a:t>mySCC</a:t>
            </a:r>
            <a:r>
              <a:rPr lang="en-US" dirty="0"/>
              <a:t>; students/sexual harassment &amp; Title IX; consumer information</a:t>
            </a:r>
          </a:p>
          <a:p>
            <a:endParaRPr lang="en-US" dirty="0"/>
          </a:p>
          <a:p>
            <a:r>
              <a:rPr lang="en-US" dirty="0"/>
              <a:t>We operate with a </a:t>
            </a:r>
            <a:r>
              <a:rPr lang="en-US" b="1" dirty="0">
                <a:solidFill>
                  <a:srgbClr val="0070C0"/>
                </a:solidFill>
              </a:rPr>
              <a:t>ZERO tolerance </a:t>
            </a:r>
            <a:r>
              <a:rPr lang="en-US" dirty="0"/>
              <a:t>for bullying, discrimination, hate crimes, hate language and sexual dating/domestic </a:t>
            </a:r>
            <a:r>
              <a:rPr lang="en-US" dirty="0" smtClean="0"/>
              <a:t>violence.</a:t>
            </a:r>
            <a:endParaRPr lang="en-US" dirty="0"/>
          </a:p>
          <a:p>
            <a:pPr marL="0" indent="0" algn="ctr">
              <a:buNone/>
            </a:pPr>
            <a:endParaRPr lang="en-US" b="1" dirty="0">
              <a:solidFill>
                <a:srgbClr val="1F497D"/>
              </a:solidFill>
            </a:endParaRPr>
          </a:p>
          <a:p>
            <a:pPr marL="0" indent="0" algn="ctr">
              <a:buNone/>
            </a:pPr>
            <a:endParaRPr lang="en-US" sz="4800" b="1" dirty="0">
              <a:solidFill>
                <a:srgbClr val="1F497D"/>
              </a:solidFill>
            </a:endParaRPr>
          </a:p>
        </p:txBody>
      </p:sp>
    </p:spTree>
    <p:extLst>
      <p:ext uri="{BB962C8B-B14F-4D97-AF65-F5344CB8AC3E}">
        <p14:creationId xmlns:p14="http://schemas.microsoft.com/office/powerpoint/2010/main" val="3453703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Visit SCC’s </a:t>
            </a:r>
            <a:r>
              <a:rPr lang="en-US" b="1" dirty="0" smtClean="0"/>
              <a:t>Title IX </a:t>
            </a:r>
            <a:r>
              <a:rPr lang="en-US" dirty="0" smtClean="0"/>
              <a:t>webpage: </a:t>
            </a:r>
          </a:p>
          <a:p>
            <a:pPr marL="0" indent="0" algn="ctr">
              <a:buNone/>
            </a:pPr>
            <a:endParaRPr lang="en-US" dirty="0" smtClean="0"/>
          </a:p>
          <a:p>
            <a:pPr marL="0" indent="0" algn="ctr">
              <a:buNone/>
            </a:pPr>
            <a:r>
              <a:rPr lang="en-US" dirty="0" smtClean="0"/>
              <a:t>From SCC’s homepage, click on: </a:t>
            </a:r>
          </a:p>
          <a:p>
            <a:pPr marL="0" indent="0">
              <a:buNone/>
            </a:pPr>
            <a:endParaRPr lang="en-US" dirty="0" smtClean="0"/>
          </a:p>
          <a:p>
            <a:pPr marL="0" indent="0" algn="ctr">
              <a:buNone/>
            </a:pPr>
            <a:r>
              <a:rPr lang="en-US" dirty="0" smtClean="0"/>
              <a:t>Students</a:t>
            </a:r>
          </a:p>
          <a:p>
            <a:pPr marL="0" indent="0" algn="ctr">
              <a:buNone/>
            </a:pPr>
            <a:endParaRPr lang="en-US" dirty="0" smtClean="0"/>
          </a:p>
          <a:p>
            <a:pPr marL="0" indent="0" algn="ctr">
              <a:buNone/>
            </a:pPr>
            <a:r>
              <a:rPr lang="en-US" dirty="0" smtClean="0"/>
              <a:t>Sexual Harassment and Title IX </a:t>
            </a:r>
          </a:p>
          <a:p>
            <a:pPr marL="0" indent="0" algn="ctr">
              <a:buNone/>
            </a:pPr>
            <a:endParaRPr lang="en-US" dirty="0" smtClean="0"/>
          </a:p>
          <a:p>
            <a:pPr marL="0" indent="0" algn="ctr">
              <a:buNone/>
            </a:pPr>
            <a:r>
              <a:rPr lang="en-US" dirty="0"/>
              <a:t>https://www.southwesterncc.edu/sexual-harassment-and-title-ix</a:t>
            </a:r>
            <a:endParaRPr lang="en-US" dirty="0" smtClean="0"/>
          </a:p>
          <a:p>
            <a:endParaRPr lang="en-US" dirty="0"/>
          </a:p>
        </p:txBody>
      </p:sp>
    </p:spTree>
    <p:extLst>
      <p:ext uri="{BB962C8B-B14F-4D97-AF65-F5344CB8AC3E}">
        <p14:creationId xmlns:p14="http://schemas.microsoft.com/office/powerpoint/2010/main" val="145017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575048"/>
          </a:xfrm>
        </p:spPr>
        <p:txBody>
          <a:bodyPr>
            <a:normAutofit/>
          </a:bodyPr>
          <a:lstStyle/>
          <a:p>
            <a:pPr marL="0" indent="0">
              <a:buNone/>
            </a:pPr>
            <a:endParaRPr lang="en-US" sz="2200" dirty="0" smtClean="0"/>
          </a:p>
          <a:p>
            <a:pPr marL="0" indent="0">
              <a:buNone/>
            </a:pPr>
            <a:r>
              <a:rPr lang="en-US" sz="2400" dirty="0" smtClean="0"/>
              <a:t>1 in 4 women are sexually assaulted while in college. Fewer than 5% report the crime.</a:t>
            </a:r>
          </a:p>
          <a:p>
            <a:pPr marL="0" indent="0">
              <a:buNone/>
            </a:pPr>
            <a:endParaRPr lang="en-US" sz="2400" dirty="0"/>
          </a:p>
          <a:p>
            <a:pPr marL="0" indent="0">
              <a:buNone/>
            </a:pPr>
            <a:r>
              <a:rPr lang="en-US" sz="2400" dirty="0" smtClean="0"/>
              <a:t>99% of perpetrators are males.</a:t>
            </a:r>
          </a:p>
          <a:p>
            <a:pPr marL="0" indent="0">
              <a:buNone/>
            </a:pPr>
            <a:endParaRPr lang="en-US" sz="2400" dirty="0"/>
          </a:p>
          <a:p>
            <a:pPr marL="0" indent="0">
              <a:buNone/>
            </a:pPr>
            <a:r>
              <a:rPr lang="en-US" sz="2400" dirty="0" smtClean="0"/>
              <a:t>94% of victims of sexual assault are women.</a:t>
            </a:r>
          </a:p>
          <a:p>
            <a:pPr marL="0" indent="0">
              <a:buNone/>
            </a:pPr>
            <a:endParaRPr lang="en-US" b="1" dirty="0"/>
          </a:p>
          <a:p>
            <a:pPr marL="0" indent="0">
              <a:buNone/>
            </a:pPr>
            <a:r>
              <a:rPr lang="en-US" sz="2400" dirty="0" smtClean="0"/>
              <a:t>Approximately 6.1% of men reported experiencing attempted or completed sexual assault since entering college.</a:t>
            </a:r>
          </a:p>
          <a:p>
            <a:pPr marL="0" indent="0">
              <a:buNone/>
            </a:pPr>
            <a:endParaRPr lang="en-US" b="1" dirty="0"/>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280789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normAutofit fontScale="70000" lnSpcReduction="20000"/>
          </a:bodyPr>
          <a:lstStyle/>
          <a:p>
            <a:endParaRPr lang="en-US" sz="3200" dirty="0" smtClean="0"/>
          </a:p>
          <a:p>
            <a:r>
              <a:rPr lang="en-US" sz="3200" dirty="0" smtClean="0"/>
              <a:t>Nearly </a:t>
            </a:r>
            <a:r>
              <a:rPr lang="en-US" sz="3200" dirty="0"/>
              <a:t>3 out of 4 Victims are freshman or </a:t>
            </a:r>
            <a:r>
              <a:rPr lang="en-US" sz="3200" dirty="0" smtClean="0"/>
              <a:t>sophomores - generally happens early in the semester.</a:t>
            </a:r>
          </a:p>
          <a:p>
            <a:endParaRPr lang="en-US" sz="3200" dirty="0"/>
          </a:p>
          <a:p>
            <a:endParaRPr lang="en-US" sz="3200" dirty="0"/>
          </a:p>
          <a:p>
            <a:r>
              <a:rPr lang="en-US" sz="3200" dirty="0"/>
              <a:t>20% of perpetrators are repeat offenders</a:t>
            </a:r>
            <a:r>
              <a:rPr lang="en-US" sz="3200" dirty="0" smtClean="0"/>
              <a:t>. And stats show they are on their 6</a:t>
            </a:r>
            <a:r>
              <a:rPr lang="en-US" sz="3200" baseline="30000" dirty="0" smtClean="0"/>
              <a:t>th</a:t>
            </a:r>
            <a:r>
              <a:rPr lang="en-US" sz="3200" dirty="0" smtClean="0"/>
              <a:t> or 7</a:t>
            </a:r>
            <a:r>
              <a:rPr lang="en-US" sz="3200" baseline="30000" dirty="0" smtClean="0"/>
              <a:t>th</a:t>
            </a:r>
            <a:r>
              <a:rPr lang="en-US" sz="3200" dirty="0" smtClean="0"/>
              <a:t> assault.</a:t>
            </a:r>
            <a:endParaRPr lang="en-US" sz="3200" dirty="0"/>
          </a:p>
          <a:p>
            <a:endParaRPr lang="en-US" sz="3200" dirty="0" smtClean="0"/>
          </a:p>
          <a:p>
            <a:endParaRPr lang="en-US" sz="3200" dirty="0" smtClean="0"/>
          </a:p>
          <a:p>
            <a:r>
              <a:rPr lang="en-US" sz="3200" dirty="0"/>
              <a:t>90% of college campus assaults involve victims who know their assailants.</a:t>
            </a:r>
          </a:p>
          <a:p>
            <a:endParaRPr lang="en-US" sz="3200" dirty="0"/>
          </a:p>
          <a:p>
            <a:endParaRPr lang="en-US" sz="3200" dirty="0" smtClean="0"/>
          </a:p>
          <a:p>
            <a:r>
              <a:rPr lang="en-US" sz="3200" dirty="0" smtClean="0"/>
              <a:t>40% of Victims Delay Reporting – Average Delay = 11.3 months. </a:t>
            </a:r>
          </a:p>
          <a:p>
            <a:endParaRPr lang="en-US" sz="3200" dirty="0"/>
          </a:p>
          <a:p>
            <a:endParaRPr lang="en-US" sz="3200" dirty="0" smtClean="0"/>
          </a:p>
        </p:txBody>
      </p:sp>
    </p:spTree>
    <p:extLst>
      <p:ext uri="{BB962C8B-B14F-4D97-AF65-F5344CB8AC3E}">
        <p14:creationId xmlns:p14="http://schemas.microsoft.com/office/powerpoint/2010/main" val="3065729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2920" y="2895600"/>
            <a:ext cx="8183880" cy="3139440"/>
          </a:xfrm>
        </p:spPr>
        <p:txBody>
          <a:bodyPr>
            <a:normAutofit/>
          </a:bodyPr>
          <a:lstStyle/>
          <a:p>
            <a:endParaRPr lang="en-US" dirty="0"/>
          </a:p>
        </p:txBody>
      </p:sp>
      <p:sp>
        <p:nvSpPr>
          <p:cNvPr id="3" name="Content Placeholder 2"/>
          <p:cNvSpPr>
            <a:spLocks noGrp="1"/>
          </p:cNvSpPr>
          <p:nvPr>
            <p:ph idx="1"/>
          </p:nvPr>
        </p:nvSpPr>
        <p:spPr>
          <a:xfrm>
            <a:off x="502920" y="533400"/>
            <a:ext cx="8183880" cy="4879848"/>
          </a:xfrm>
        </p:spPr>
        <p:txBody>
          <a:bodyPr>
            <a:normAutofit/>
          </a:bodyPr>
          <a:lstStyle/>
          <a:p>
            <a:pPr marL="0" indent="0">
              <a:buNone/>
            </a:pPr>
            <a:r>
              <a:rPr lang="en-US" dirty="0" smtClean="0"/>
              <a:t>Methods of Sexual Assault: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sz="2400" dirty="0" smtClean="0"/>
          </a:p>
          <a:p>
            <a:pPr marL="0" indent="0">
              <a:buNone/>
            </a:pPr>
            <a:endParaRPr lang="en-US" dirty="0"/>
          </a:p>
          <a:p>
            <a:pPr marL="0" indent="0">
              <a:buNone/>
            </a:pP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911183460"/>
              </p:ext>
            </p:extLst>
          </p:nvPr>
        </p:nvGraphicFramePr>
        <p:xfrm>
          <a:off x="1600199" y="1397001"/>
          <a:ext cx="6019800" cy="3616959"/>
        </p:xfrm>
        <a:graphic>
          <a:graphicData uri="http://schemas.openxmlformats.org/drawingml/2006/table">
            <a:tbl>
              <a:tblPr firstRow="1" bandRow="1">
                <a:tableStyleId>{5C22544A-7EE6-4342-B048-85BDC9FD1C3A}</a:tableStyleId>
              </a:tblPr>
              <a:tblGrid>
                <a:gridCol w="2133600"/>
                <a:gridCol w="990601"/>
                <a:gridCol w="2895599"/>
              </a:tblGrid>
              <a:tr h="660399">
                <a:tc>
                  <a:txBody>
                    <a:bodyPr/>
                    <a:lstStyle/>
                    <a:p>
                      <a:r>
                        <a:rPr lang="en-US" dirty="0" smtClean="0"/>
                        <a:t>Incapacitation</a:t>
                      </a:r>
                      <a:endParaRPr lang="en-US" dirty="0"/>
                    </a:p>
                  </a:txBody>
                  <a:tcPr/>
                </a:tc>
                <a:tc>
                  <a:txBody>
                    <a:bodyPr/>
                    <a:lstStyle/>
                    <a:p>
                      <a:r>
                        <a:rPr lang="en-US" dirty="0" smtClean="0"/>
                        <a:t>33%</a:t>
                      </a:r>
                      <a:endParaRPr lang="en-US" dirty="0"/>
                    </a:p>
                  </a:txBody>
                  <a:tcPr/>
                </a:tc>
                <a:tc>
                  <a:txBody>
                    <a:bodyPr/>
                    <a:lstStyle/>
                    <a:p>
                      <a:r>
                        <a:rPr lang="en-US" dirty="0" smtClean="0"/>
                        <a:t>Drugs and Alcohol</a:t>
                      </a:r>
                      <a:endParaRPr lang="en-US" dirty="0"/>
                    </a:p>
                  </a:txBody>
                  <a:tcPr/>
                </a:tc>
              </a:tr>
              <a:tr h="838200">
                <a:tc>
                  <a:txBody>
                    <a:bodyPr/>
                    <a:lstStyle/>
                    <a:p>
                      <a:r>
                        <a:rPr lang="en-US" dirty="0" smtClean="0"/>
                        <a:t>Physical Force</a:t>
                      </a:r>
                      <a:endParaRPr lang="en-US" dirty="0"/>
                    </a:p>
                  </a:txBody>
                  <a:tcPr/>
                </a:tc>
                <a:tc>
                  <a:txBody>
                    <a:bodyPr/>
                    <a:lstStyle/>
                    <a:p>
                      <a:r>
                        <a:rPr lang="en-US" dirty="0" smtClean="0"/>
                        <a:t>29%</a:t>
                      </a:r>
                      <a:endParaRPr lang="en-US" dirty="0"/>
                    </a:p>
                  </a:txBody>
                  <a:tcPr/>
                </a:tc>
                <a:tc>
                  <a:txBody>
                    <a:bodyPr/>
                    <a:lstStyle/>
                    <a:p>
                      <a:endParaRPr lang="en-US"/>
                    </a:p>
                  </a:txBody>
                  <a:tcPr/>
                </a:tc>
              </a:tr>
              <a:tr h="762000">
                <a:tc>
                  <a:txBody>
                    <a:bodyPr/>
                    <a:lstStyle/>
                    <a:p>
                      <a:r>
                        <a:rPr lang="en-US" dirty="0" smtClean="0"/>
                        <a:t>Filed Consent</a:t>
                      </a:r>
                      <a:endParaRPr lang="en-US" dirty="0"/>
                    </a:p>
                  </a:txBody>
                  <a:tcPr/>
                </a:tc>
                <a:tc>
                  <a:txBody>
                    <a:bodyPr/>
                    <a:lstStyle/>
                    <a:p>
                      <a:r>
                        <a:rPr lang="en-US" dirty="0" smtClean="0"/>
                        <a:t>18%</a:t>
                      </a:r>
                      <a:endParaRPr lang="en-US" dirty="0"/>
                    </a:p>
                  </a:txBody>
                  <a:tcPr/>
                </a:tc>
                <a:tc>
                  <a:txBody>
                    <a:bodyPr/>
                    <a:lstStyle/>
                    <a:p>
                      <a:r>
                        <a:rPr lang="en-US" dirty="0" smtClean="0"/>
                        <a:t>Miscommunication, </a:t>
                      </a:r>
                      <a:r>
                        <a:rPr lang="en-US" sz="1600" dirty="0" smtClean="0"/>
                        <a:t>happens often with women who have been abused</a:t>
                      </a:r>
                      <a:endParaRPr lang="en-US" sz="1600" dirty="0"/>
                    </a:p>
                  </a:txBody>
                  <a:tcPr/>
                </a:tc>
              </a:tr>
              <a:tr h="589999">
                <a:tc>
                  <a:txBody>
                    <a:bodyPr/>
                    <a:lstStyle/>
                    <a:p>
                      <a:r>
                        <a:rPr lang="en-US" dirty="0" smtClean="0"/>
                        <a:t>Sexual Coercion</a:t>
                      </a:r>
                      <a:endParaRPr lang="en-US" dirty="0"/>
                    </a:p>
                  </a:txBody>
                  <a:tcPr/>
                </a:tc>
                <a:tc>
                  <a:txBody>
                    <a:bodyPr/>
                    <a:lstStyle/>
                    <a:p>
                      <a:r>
                        <a:rPr lang="en-US" dirty="0" smtClean="0"/>
                        <a:t>13%</a:t>
                      </a:r>
                      <a:endParaRPr lang="en-US" dirty="0"/>
                    </a:p>
                  </a:txBody>
                  <a:tcPr/>
                </a:tc>
                <a:tc>
                  <a:txBody>
                    <a:bodyPr/>
                    <a:lstStyle/>
                    <a:p>
                      <a:endParaRPr lang="en-US" dirty="0"/>
                    </a:p>
                  </a:txBody>
                  <a:tcPr/>
                </a:tc>
              </a:tr>
              <a:tr h="431081">
                <a:tc>
                  <a:txBody>
                    <a:bodyPr/>
                    <a:lstStyle/>
                    <a:p>
                      <a:r>
                        <a:rPr lang="en-US" dirty="0" smtClean="0"/>
                        <a:t>Drug</a:t>
                      </a:r>
                      <a:endParaRPr lang="en-US" dirty="0"/>
                    </a:p>
                  </a:txBody>
                  <a:tcPr/>
                </a:tc>
                <a:tc>
                  <a:txBody>
                    <a:bodyPr/>
                    <a:lstStyle/>
                    <a:p>
                      <a:r>
                        <a:rPr lang="en-US" dirty="0" smtClean="0"/>
                        <a:t>7%</a:t>
                      </a:r>
                      <a:endParaRPr lang="en-US" dirty="0"/>
                    </a:p>
                  </a:txBody>
                  <a:tcPr/>
                </a:tc>
                <a:tc>
                  <a:txBody>
                    <a:bodyPr/>
                    <a:lstStyle/>
                    <a:p>
                      <a:r>
                        <a:rPr lang="en-US" dirty="0" smtClean="0"/>
                        <a:t>Facilitated</a:t>
                      </a:r>
                      <a:endParaRPr lang="en-US" dirty="0"/>
                    </a:p>
                  </a:txBody>
                  <a:tcPr/>
                </a:tc>
              </a:tr>
            </a:tbl>
          </a:graphicData>
        </a:graphic>
      </p:graphicFrame>
    </p:spTree>
    <p:extLst>
      <p:ext uri="{BB962C8B-B14F-4D97-AF65-F5344CB8AC3E}">
        <p14:creationId xmlns:p14="http://schemas.microsoft.com/office/powerpoint/2010/main" val="2056059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000" b="1" dirty="0" smtClean="0"/>
              <a:t>Significant Underreporting:</a:t>
            </a:r>
          </a:p>
          <a:p>
            <a:pPr marL="0" indent="0">
              <a:buNone/>
            </a:pPr>
            <a:endParaRPr lang="en-US" sz="3000" b="1" dirty="0" smtClean="0"/>
          </a:p>
          <a:p>
            <a:r>
              <a:rPr lang="en-US" sz="2600" dirty="0" smtClean="0"/>
              <a:t>Shame/Embarrassment/Fear</a:t>
            </a:r>
          </a:p>
          <a:p>
            <a:r>
              <a:rPr lang="en-US" sz="2600" dirty="0" smtClean="0"/>
              <a:t>Lack of confidence in the process</a:t>
            </a:r>
          </a:p>
          <a:p>
            <a:r>
              <a:rPr lang="en-US" sz="2600" dirty="0" smtClean="0"/>
              <a:t>Unsure of how to report</a:t>
            </a:r>
          </a:p>
          <a:p>
            <a:r>
              <a:rPr lang="en-US" sz="2600" dirty="0" smtClean="0"/>
              <a:t>Confused over acceptable standards of conduct</a:t>
            </a:r>
          </a:p>
          <a:p>
            <a:r>
              <a:rPr lang="en-US" sz="2600" dirty="0" smtClean="0"/>
              <a:t>Fear of </a:t>
            </a:r>
            <a:r>
              <a:rPr lang="en-US" sz="2600" dirty="0"/>
              <a:t>p</a:t>
            </a:r>
            <a:r>
              <a:rPr lang="en-US" sz="2600" dirty="0" smtClean="0"/>
              <a:t>unishment for activities preceding assault</a:t>
            </a:r>
          </a:p>
          <a:p>
            <a:r>
              <a:rPr lang="en-US" sz="2600" dirty="0" smtClean="0"/>
              <a:t>Membership in marginalized groups</a:t>
            </a:r>
            <a:endParaRPr lang="en-US" sz="2600" dirty="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p:txBody>
      </p:sp>
    </p:spTree>
    <p:extLst>
      <p:ext uri="{BB962C8B-B14F-4D97-AF65-F5344CB8AC3E}">
        <p14:creationId xmlns:p14="http://schemas.microsoft.com/office/powerpoint/2010/main" val="1982348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727448"/>
          </a:xfrm>
        </p:spPr>
        <p:txBody>
          <a:bodyPr>
            <a:normAutofit/>
          </a:bodyPr>
          <a:lstStyle/>
          <a:p>
            <a:r>
              <a:rPr lang="en-US" sz="3000" b="1" dirty="0" smtClean="0"/>
              <a:t>Top </a:t>
            </a:r>
            <a:r>
              <a:rPr lang="en-US" sz="3000" b="1" dirty="0"/>
              <a:t>C</a:t>
            </a:r>
            <a:r>
              <a:rPr lang="en-US" sz="3000" b="1" dirty="0" smtClean="0"/>
              <a:t>ited Reasons for Under-reporting:</a:t>
            </a:r>
          </a:p>
          <a:p>
            <a:pPr marL="0" indent="0">
              <a:buNone/>
            </a:pPr>
            <a:endParaRPr lang="en-US" sz="3000" b="1" dirty="0" smtClean="0"/>
          </a:p>
          <a:p>
            <a:r>
              <a:rPr lang="en-US" dirty="0" smtClean="0"/>
              <a:t>Lack of confidence in the process.</a:t>
            </a:r>
          </a:p>
          <a:p>
            <a:endParaRPr lang="en-US" dirty="0" smtClean="0"/>
          </a:p>
          <a:p>
            <a:r>
              <a:rPr lang="en-US" dirty="0" smtClean="0"/>
              <a:t>Unsure of how to report.</a:t>
            </a:r>
          </a:p>
          <a:p>
            <a:pPr marL="0" indent="0">
              <a:buNone/>
            </a:pPr>
            <a:endParaRPr lang="en-US" dirty="0" smtClean="0"/>
          </a:p>
          <a:p>
            <a:pPr marL="0" indent="0">
              <a:buNone/>
            </a:pPr>
            <a:endParaRPr lang="en-US" sz="3200" dirty="0" smtClean="0"/>
          </a:p>
          <a:p>
            <a:endParaRPr lang="en-US" sz="3200" dirty="0"/>
          </a:p>
          <a:p>
            <a:endParaRPr lang="en-US" sz="3200" dirty="0" smtClean="0"/>
          </a:p>
          <a:p>
            <a:endParaRPr lang="en-US" sz="3200" dirty="0"/>
          </a:p>
          <a:p>
            <a:endParaRPr lang="en-US" sz="3200" dirty="0" smtClean="0"/>
          </a:p>
        </p:txBody>
      </p:sp>
    </p:spTree>
    <p:extLst>
      <p:ext uri="{BB962C8B-B14F-4D97-AF65-F5344CB8AC3E}">
        <p14:creationId xmlns:p14="http://schemas.microsoft.com/office/powerpoint/2010/main" val="1199247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575048"/>
          </a:xfrm>
        </p:spPr>
        <p:txBody>
          <a:bodyPr>
            <a:normAutofit/>
          </a:bodyPr>
          <a:lstStyle/>
          <a:p>
            <a:pPr marL="0" indent="0" algn="ctr">
              <a:buNone/>
            </a:pPr>
            <a:r>
              <a:rPr lang="en-US" sz="4500" dirty="0" smtClean="0"/>
              <a:t>Introduce SCC’s </a:t>
            </a:r>
            <a:r>
              <a:rPr lang="en-US" sz="4500" b="1" dirty="0" smtClean="0"/>
              <a:t>Preventing Sexual Violence </a:t>
            </a:r>
            <a:r>
              <a:rPr lang="en-US" sz="4500" dirty="0" smtClean="0"/>
              <a:t>Brochure</a:t>
            </a:r>
          </a:p>
          <a:p>
            <a:pPr marL="0" indent="0" algn="ctr">
              <a:buNone/>
            </a:pPr>
            <a:endParaRPr lang="en-US" sz="4500" dirty="0" smtClean="0"/>
          </a:p>
          <a:p>
            <a:pPr marL="0" indent="0" algn="ctr">
              <a:buNone/>
            </a:pPr>
            <a:r>
              <a:rPr lang="en-US" sz="4500" b="1" dirty="0" smtClean="0">
                <a:solidFill>
                  <a:schemeClr val="accent6">
                    <a:lumMod val="75000"/>
                  </a:schemeClr>
                </a:solidFill>
              </a:rPr>
              <a:t>CONSENT = A CLEAR “YES!”</a:t>
            </a:r>
          </a:p>
          <a:p>
            <a:pPr marL="0" indent="0">
              <a:buNone/>
            </a:pPr>
            <a:endParaRPr lang="en-US" sz="4500" dirty="0"/>
          </a:p>
        </p:txBody>
      </p:sp>
    </p:spTree>
    <p:extLst>
      <p:ext uri="{BB962C8B-B14F-4D97-AF65-F5344CB8AC3E}">
        <p14:creationId xmlns:p14="http://schemas.microsoft.com/office/powerpoint/2010/main" val="1748548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575048"/>
          </a:xfrm>
        </p:spPr>
        <p:txBody>
          <a:bodyPr>
            <a:normAutofit fontScale="85000" lnSpcReduction="20000"/>
          </a:bodyPr>
          <a:lstStyle/>
          <a:p>
            <a:pPr marL="0" indent="0">
              <a:buNone/>
            </a:pPr>
            <a:r>
              <a:rPr lang="en-US" sz="3200" dirty="0" smtClean="0"/>
              <a:t>Examples of Sexual Misconduct or possibly Sexual Harassment. </a:t>
            </a:r>
          </a:p>
          <a:p>
            <a:pPr marL="0" indent="0">
              <a:buNone/>
            </a:pPr>
            <a:endParaRPr lang="en-US" sz="2400" dirty="0" smtClean="0"/>
          </a:p>
          <a:p>
            <a:pPr marL="0" indent="0">
              <a:buNone/>
            </a:pPr>
            <a:r>
              <a:rPr lang="en-US" sz="2400" dirty="0"/>
              <a:t>A male </a:t>
            </a:r>
            <a:r>
              <a:rPr lang="en-US" sz="2400" dirty="0" smtClean="0"/>
              <a:t>student </a:t>
            </a:r>
            <a:r>
              <a:rPr lang="en-US" sz="2400" dirty="0"/>
              <a:t>tells a female </a:t>
            </a:r>
            <a:r>
              <a:rPr lang="en-US" sz="2400" dirty="0" smtClean="0"/>
              <a:t>student </a:t>
            </a:r>
            <a:r>
              <a:rPr lang="en-US" sz="2400" dirty="0"/>
              <a:t>he finds </a:t>
            </a:r>
            <a:r>
              <a:rPr lang="en-US" sz="2400" dirty="0" smtClean="0"/>
              <a:t>her attractive and what </a:t>
            </a:r>
            <a:r>
              <a:rPr lang="en-US" sz="2400" dirty="0"/>
              <a:t>he'd like to do to her if they were alone. He never touches her, but his comments become more </a:t>
            </a:r>
            <a:r>
              <a:rPr lang="en-US" sz="2400" dirty="0" smtClean="0"/>
              <a:t>frequent.</a:t>
            </a:r>
          </a:p>
          <a:p>
            <a:pPr marL="0" indent="0">
              <a:buNone/>
            </a:pPr>
            <a:endParaRPr lang="en-US" sz="2400" dirty="0" smtClean="0"/>
          </a:p>
          <a:p>
            <a:pPr marL="0" indent="0">
              <a:buNone/>
            </a:pPr>
            <a:r>
              <a:rPr lang="en-US" sz="2400" dirty="0" smtClean="0"/>
              <a:t>A female  student corners another student and makes a propositions. </a:t>
            </a:r>
            <a:r>
              <a:rPr lang="en-US" sz="2400" dirty="0"/>
              <a:t>Whenever possible thereafter, she brushes against </a:t>
            </a:r>
            <a:r>
              <a:rPr lang="en-US" sz="2400" dirty="0" smtClean="0"/>
              <a:t>the other student, gives hugs, </a:t>
            </a:r>
            <a:r>
              <a:rPr lang="en-US" sz="2400" dirty="0"/>
              <a:t>or massages a</a:t>
            </a:r>
            <a:r>
              <a:rPr lang="en-US" sz="2400" dirty="0" smtClean="0"/>
              <a:t> shoulder</a:t>
            </a:r>
            <a:r>
              <a:rPr lang="en-US" sz="2400" dirty="0"/>
              <a:t>. </a:t>
            </a:r>
            <a:endParaRPr lang="en-US" sz="2400" dirty="0" smtClean="0"/>
          </a:p>
          <a:p>
            <a:pPr marL="0" indent="0">
              <a:buNone/>
            </a:pPr>
            <a:endParaRPr lang="en-US" sz="2400" dirty="0"/>
          </a:p>
          <a:p>
            <a:pPr marL="0" indent="0">
              <a:buNone/>
            </a:pPr>
            <a:r>
              <a:rPr lang="en-US" sz="2400" dirty="0" smtClean="0">
                <a:solidFill>
                  <a:srgbClr val="FF0000"/>
                </a:solidFill>
              </a:rPr>
              <a:t>A </a:t>
            </a:r>
            <a:r>
              <a:rPr lang="en-US" sz="2400" dirty="0">
                <a:solidFill>
                  <a:srgbClr val="FF0000"/>
                </a:solidFill>
              </a:rPr>
              <a:t>sexually inappropriate remark here or there won't generally rise to the level of a hostile environment; however, such comments are often a precursor to a viable sex harassment grievance. </a:t>
            </a:r>
            <a:endParaRPr lang="en-US" sz="2400" b="1" dirty="0">
              <a:solidFill>
                <a:srgbClr val="FF0000"/>
              </a:solidFill>
            </a:endParaRP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568105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2151</TotalTime>
  <Words>1205</Words>
  <Application>Microsoft Office PowerPoint</Application>
  <PresentationFormat>On-screen Show (4:3)</PresentationFormat>
  <Paragraphs>239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Verdana</vt:lpstr>
      <vt:lpstr>Wingdings 2</vt:lpstr>
      <vt:lpstr>Aspect</vt:lpstr>
      <vt:lpstr>Welcome to New Student Orientation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dc:title>
  <dc:creator>Cheryl Contino-Conner</dc:creator>
  <cp:lastModifiedBy>Cheryl Contino-Conner</cp:lastModifiedBy>
  <cp:revision>437</cp:revision>
  <cp:lastPrinted>2016-03-15T14:21:34Z</cp:lastPrinted>
  <dcterms:created xsi:type="dcterms:W3CDTF">2013-11-25T16:48:28Z</dcterms:created>
  <dcterms:modified xsi:type="dcterms:W3CDTF">2016-08-03T15:23:48Z</dcterms:modified>
</cp:coreProperties>
</file>